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9"/>
  </p:notesMasterIdLst>
  <p:sldIdLst>
    <p:sldId id="256" r:id="rId5"/>
    <p:sldId id="339" r:id="rId6"/>
    <p:sldId id="353" r:id="rId7"/>
    <p:sldId id="351" r:id="rId8"/>
    <p:sldId id="347" r:id="rId9"/>
    <p:sldId id="350" r:id="rId10"/>
    <p:sldId id="349" r:id="rId11"/>
    <p:sldId id="354" r:id="rId12"/>
    <p:sldId id="355" r:id="rId13"/>
    <p:sldId id="356" r:id="rId14"/>
    <p:sldId id="333" r:id="rId15"/>
    <p:sldId id="263" r:id="rId16"/>
    <p:sldId id="261" r:id="rId17"/>
    <p:sldId id="310" r:id="rId18"/>
    <p:sldId id="337" r:id="rId19"/>
    <p:sldId id="338" r:id="rId20"/>
    <p:sldId id="312" r:id="rId21"/>
    <p:sldId id="262" r:id="rId22"/>
    <p:sldId id="258" r:id="rId23"/>
    <p:sldId id="260" r:id="rId24"/>
    <p:sldId id="302" r:id="rId25"/>
    <p:sldId id="341" r:id="rId26"/>
    <p:sldId id="332" r:id="rId27"/>
    <p:sldId id="265" r:id="rId28"/>
    <p:sldId id="266" r:id="rId29"/>
    <p:sldId id="307"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304" r:id="rId43"/>
    <p:sldId id="305" r:id="rId44"/>
    <p:sldId id="279" r:id="rId45"/>
    <p:sldId id="280" r:id="rId46"/>
    <p:sldId id="281" r:id="rId47"/>
    <p:sldId id="282" r:id="rId48"/>
    <p:sldId id="283" r:id="rId49"/>
    <p:sldId id="284" r:id="rId50"/>
    <p:sldId id="340" r:id="rId51"/>
    <p:sldId id="309" r:id="rId52"/>
    <p:sldId id="300" r:id="rId53"/>
    <p:sldId id="301" r:id="rId54"/>
    <p:sldId id="342" r:id="rId55"/>
    <p:sldId id="343" r:id="rId56"/>
    <p:sldId id="344" r:id="rId57"/>
    <p:sldId id="345" r:id="rId58"/>
    <p:sldId id="346" r:id="rId59"/>
    <p:sldId id="286" r:id="rId60"/>
    <p:sldId id="287" r:id="rId61"/>
    <p:sldId id="288" r:id="rId62"/>
    <p:sldId id="289" r:id="rId63"/>
    <p:sldId id="290" r:id="rId64"/>
    <p:sldId id="293" r:id="rId65"/>
    <p:sldId id="294" r:id="rId66"/>
    <p:sldId id="295" r:id="rId67"/>
    <p:sldId id="296" r:id="rId68"/>
    <p:sldId id="285"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91" autoAdjust="0"/>
    <p:restoredTop sz="94660"/>
  </p:normalViewPr>
  <p:slideViewPr>
    <p:cSldViewPr snapToGrid="0">
      <p:cViewPr varScale="1">
        <p:scale>
          <a:sx n="86" d="100"/>
          <a:sy n="86" d="100"/>
        </p:scale>
        <p:origin x="40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A25212-D8DD-47FA-936D-8D4032DABB29}"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A240F-0E3B-45A2-A272-35FC341550F4}" type="slidenum">
              <a:rPr lang="en-US" smtClean="0"/>
              <a:t>‹Nº›</a:t>
            </a:fld>
            <a:endParaRPr lang="en-US"/>
          </a:p>
        </p:txBody>
      </p:sp>
    </p:spTree>
    <p:extLst>
      <p:ext uri="{BB962C8B-B14F-4D97-AF65-F5344CB8AC3E}">
        <p14:creationId xmlns:p14="http://schemas.microsoft.com/office/powerpoint/2010/main" val="4111359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essence of these </a:t>
            </a:r>
            <a:r>
              <a:rPr lang="en-US" sz="1200" b="0" i="0" u="none" strike="noStrike" kern="1200" baseline="0" dirty="0" err="1">
                <a:solidFill>
                  <a:schemeClr val="tx1"/>
                </a:solidFill>
                <a:latin typeface="+mn-lt"/>
                <a:ea typeface="+mn-ea"/>
                <a:cs typeface="+mn-cs"/>
              </a:rPr>
              <a:t>behaviours</a:t>
            </a:r>
            <a:r>
              <a:rPr lang="en-US" sz="1200" b="0" i="0" u="none" strike="noStrike" kern="1200" baseline="0" dirty="0">
                <a:solidFill>
                  <a:schemeClr val="tx1"/>
                </a:solidFill>
                <a:latin typeface="+mn-lt"/>
                <a:ea typeface="+mn-ea"/>
                <a:cs typeface="+mn-cs"/>
              </a:rPr>
              <a:t> is that individuals can learn from both their own experience and from the experience of others. Hence a group can solve complex tasks which are beyond the capability  if any of the individuals in the group. Crucially, this does not occur merely because the task is divided up amongst multiple individuals; rather it occurs because they can communicate with each other  and thereby create a shared understanding of the problem. Even populations of individuals with limited information-processing abilities may be able to solve difficult problems, if the individuals  communicate and cooperate.</a:t>
            </a:r>
            <a:endParaRPr lang="en-US" dirty="0"/>
          </a:p>
        </p:txBody>
      </p:sp>
      <p:sp>
        <p:nvSpPr>
          <p:cNvPr id="4" name="Slide Number Placeholder 3"/>
          <p:cNvSpPr>
            <a:spLocks noGrp="1"/>
          </p:cNvSpPr>
          <p:nvPr>
            <p:ph type="sldNum" sz="quarter" idx="10"/>
          </p:nvPr>
        </p:nvSpPr>
        <p:spPr/>
        <p:txBody>
          <a:bodyPr/>
          <a:lstStyle/>
          <a:p>
            <a:fld id="{AE28939D-2703-406C-ACD7-F069957B61CD}" type="slidenum">
              <a:rPr lang="en-US" smtClean="0"/>
              <a:t>20</a:t>
            </a:fld>
            <a:endParaRPr lang="en-US"/>
          </a:p>
        </p:txBody>
      </p:sp>
    </p:spTree>
    <p:extLst>
      <p:ext uri="{BB962C8B-B14F-4D97-AF65-F5344CB8AC3E}">
        <p14:creationId xmlns:p14="http://schemas.microsoft.com/office/powerpoint/2010/main" val="1943600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approach is to decrease the value of W gradually during the search process.</a:t>
            </a:r>
          </a:p>
        </p:txBody>
      </p:sp>
      <p:sp>
        <p:nvSpPr>
          <p:cNvPr id="4" name="Slide Number Placeholder 3"/>
          <p:cNvSpPr>
            <a:spLocks noGrp="1"/>
          </p:cNvSpPr>
          <p:nvPr>
            <p:ph type="sldNum" sz="quarter" idx="10"/>
          </p:nvPr>
        </p:nvSpPr>
        <p:spPr/>
        <p:txBody>
          <a:bodyPr/>
          <a:lstStyle/>
          <a:p>
            <a:fld id="{AE28939D-2703-406C-ACD7-F069957B61CD}" type="slidenum">
              <a:rPr lang="en-US" smtClean="0"/>
              <a:t>72</a:t>
            </a:fld>
            <a:endParaRPr lang="en-US"/>
          </a:p>
        </p:txBody>
      </p:sp>
    </p:spTree>
    <p:extLst>
      <p:ext uri="{BB962C8B-B14F-4D97-AF65-F5344CB8AC3E}">
        <p14:creationId xmlns:p14="http://schemas.microsoft.com/office/powerpoint/2010/main" val="388770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approach is to decrease the value of W gradually during the search process.</a:t>
            </a:r>
          </a:p>
        </p:txBody>
      </p:sp>
      <p:sp>
        <p:nvSpPr>
          <p:cNvPr id="4" name="Slide Number Placeholder 3"/>
          <p:cNvSpPr>
            <a:spLocks noGrp="1"/>
          </p:cNvSpPr>
          <p:nvPr>
            <p:ph type="sldNum" sz="quarter" idx="10"/>
          </p:nvPr>
        </p:nvSpPr>
        <p:spPr/>
        <p:txBody>
          <a:bodyPr/>
          <a:lstStyle/>
          <a:p>
            <a:fld id="{AE28939D-2703-406C-ACD7-F069957B61CD}" type="slidenum">
              <a:rPr lang="en-US" smtClean="0"/>
              <a:t>73</a:t>
            </a:fld>
            <a:endParaRPr lang="en-US"/>
          </a:p>
        </p:txBody>
      </p:sp>
    </p:spTree>
    <p:extLst>
      <p:ext uri="{BB962C8B-B14F-4D97-AF65-F5344CB8AC3E}">
        <p14:creationId xmlns:p14="http://schemas.microsoft.com/office/powerpoint/2010/main" val="3109150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in other words</a:t>
            </a:r>
          </a:p>
        </p:txBody>
      </p:sp>
      <p:sp>
        <p:nvSpPr>
          <p:cNvPr id="4" name="Slide Number Placeholder 3"/>
          <p:cNvSpPr>
            <a:spLocks noGrp="1"/>
          </p:cNvSpPr>
          <p:nvPr>
            <p:ph type="sldNum" sz="quarter" idx="10"/>
          </p:nvPr>
        </p:nvSpPr>
        <p:spPr/>
        <p:txBody>
          <a:bodyPr/>
          <a:lstStyle/>
          <a:p>
            <a:fld id="{A576A394-26D9-4879-829E-1E0B8246C7D8}" type="slidenum">
              <a:rPr lang="en-US" smtClean="0"/>
              <a:t>47</a:t>
            </a:fld>
            <a:endParaRPr lang="en-US"/>
          </a:p>
        </p:txBody>
      </p:sp>
    </p:spTree>
    <p:extLst>
      <p:ext uri="{BB962C8B-B14F-4D97-AF65-F5344CB8AC3E}">
        <p14:creationId xmlns:p14="http://schemas.microsoft.com/office/powerpoint/2010/main" val="288178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in other words</a:t>
            </a:r>
          </a:p>
        </p:txBody>
      </p:sp>
      <p:sp>
        <p:nvSpPr>
          <p:cNvPr id="4" name="Slide Number Placeholder 3"/>
          <p:cNvSpPr>
            <a:spLocks noGrp="1"/>
          </p:cNvSpPr>
          <p:nvPr>
            <p:ph type="sldNum" sz="quarter" idx="10"/>
          </p:nvPr>
        </p:nvSpPr>
        <p:spPr/>
        <p:txBody>
          <a:bodyPr/>
          <a:lstStyle/>
          <a:p>
            <a:fld id="{A576A394-26D9-4879-829E-1E0B8246C7D8}" type="slidenum">
              <a:rPr lang="en-US" smtClean="0"/>
              <a:t>51</a:t>
            </a:fld>
            <a:endParaRPr lang="en-US"/>
          </a:p>
        </p:txBody>
      </p:sp>
    </p:spTree>
    <p:extLst>
      <p:ext uri="{BB962C8B-B14F-4D97-AF65-F5344CB8AC3E}">
        <p14:creationId xmlns:p14="http://schemas.microsoft.com/office/powerpoint/2010/main" val="323692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in other words</a:t>
            </a:r>
          </a:p>
        </p:txBody>
      </p:sp>
      <p:sp>
        <p:nvSpPr>
          <p:cNvPr id="4" name="Slide Number Placeholder 3"/>
          <p:cNvSpPr>
            <a:spLocks noGrp="1"/>
          </p:cNvSpPr>
          <p:nvPr>
            <p:ph type="sldNum" sz="quarter" idx="10"/>
          </p:nvPr>
        </p:nvSpPr>
        <p:spPr/>
        <p:txBody>
          <a:bodyPr/>
          <a:lstStyle/>
          <a:p>
            <a:fld id="{A576A394-26D9-4879-829E-1E0B8246C7D8}" type="slidenum">
              <a:rPr lang="en-US" smtClean="0"/>
              <a:t>52</a:t>
            </a:fld>
            <a:endParaRPr lang="en-US"/>
          </a:p>
        </p:txBody>
      </p:sp>
    </p:spTree>
    <p:extLst>
      <p:ext uri="{BB962C8B-B14F-4D97-AF65-F5344CB8AC3E}">
        <p14:creationId xmlns:p14="http://schemas.microsoft.com/office/powerpoint/2010/main" val="176918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in other words</a:t>
            </a:r>
          </a:p>
        </p:txBody>
      </p:sp>
      <p:sp>
        <p:nvSpPr>
          <p:cNvPr id="4" name="Slide Number Placeholder 3"/>
          <p:cNvSpPr>
            <a:spLocks noGrp="1"/>
          </p:cNvSpPr>
          <p:nvPr>
            <p:ph type="sldNum" sz="quarter" idx="10"/>
          </p:nvPr>
        </p:nvSpPr>
        <p:spPr/>
        <p:txBody>
          <a:bodyPr/>
          <a:lstStyle/>
          <a:p>
            <a:fld id="{A576A394-26D9-4879-829E-1E0B8246C7D8}" type="slidenum">
              <a:rPr lang="en-US" smtClean="0"/>
              <a:t>53</a:t>
            </a:fld>
            <a:endParaRPr lang="en-US"/>
          </a:p>
        </p:txBody>
      </p:sp>
    </p:spTree>
    <p:extLst>
      <p:ext uri="{BB962C8B-B14F-4D97-AF65-F5344CB8AC3E}">
        <p14:creationId xmlns:p14="http://schemas.microsoft.com/office/powerpoint/2010/main" val="3586002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in other words</a:t>
            </a:r>
          </a:p>
        </p:txBody>
      </p:sp>
      <p:sp>
        <p:nvSpPr>
          <p:cNvPr id="4" name="Slide Number Placeholder 3"/>
          <p:cNvSpPr>
            <a:spLocks noGrp="1"/>
          </p:cNvSpPr>
          <p:nvPr>
            <p:ph type="sldNum" sz="quarter" idx="10"/>
          </p:nvPr>
        </p:nvSpPr>
        <p:spPr/>
        <p:txBody>
          <a:bodyPr/>
          <a:lstStyle/>
          <a:p>
            <a:fld id="{A576A394-26D9-4879-829E-1E0B8246C7D8}" type="slidenum">
              <a:rPr lang="en-US" smtClean="0"/>
              <a:t>54</a:t>
            </a:fld>
            <a:endParaRPr lang="en-US"/>
          </a:p>
        </p:txBody>
      </p:sp>
    </p:spTree>
    <p:extLst>
      <p:ext uri="{BB962C8B-B14F-4D97-AF65-F5344CB8AC3E}">
        <p14:creationId xmlns:p14="http://schemas.microsoft.com/office/powerpoint/2010/main" val="3163474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in other words</a:t>
            </a:r>
          </a:p>
        </p:txBody>
      </p:sp>
      <p:sp>
        <p:nvSpPr>
          <p:cNvPr id="4" name="Slide Number Placeholder 3"/>
          <p:cNvSpPr>
            <a:spLocks noGrp="1"/>
          </p:cNvSpPr>
          <p:nvPr>
            <p:ph type="sldNum" sz="quarter" idx="10"/>
          </p:nvPr>
        </p:nvSpPr>
        <p:spPr/>
        <p:txBody>
          <a:bodyPr/>
          <a:lstStyle/>
          <a:p>
            <a:fld id="{A576A394-26D9-4879-829E-1E0B8246C7D8}" type="slidenum">
              <a:rPr lang="en-US" smtClean="0"/>
              <a:t>55</a:t>
            </a:fld>
            <a:endParaRPr lang="en-US"/>
          </a:p>
        </p:txBody>
      </p:sp>
    </p:spTree>
    <p:extLst>
      <p:ext uri="{BB962C8B-B14F-4D97-AF65-F5344CB8AC3E}">
        <p14:creationId xmlns:p14="http://schemas.microsoft.com/office/powerpoint/2010/main" val="3585040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98B5582-2144-4DC6-BA0F-AA52D016F8E8}" type="slidenum">
              <a:rPr lang="en-US"/>
              <a:pPr fontAlgn="base">
                <a:spcBef>
                  <a:spcPct val="0"/>
                </a:spcBef>
                <a:spcAft>
                  <a:spcPct val="0"/>
                </a:spcAft>
              </a:pPr>
              <a:t>64</a:t>
            </a:fld>
            <a:endParaRPr lang="en-US"/>
          </a:p>
        </p:txBody>
      </p:sp>
    </p:spTree>
    <p:extLst>
      <p:ext uri="{BB962C8B-B14F-4D97-AF65-F5344CB8AC3E}">
        <p14:creationId xmlns:p14="http://schemas.microsoft.com/office/powerpoint/2010/main" val="249574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essence of these </a:t>
            </a:r>
            <a:r>
              <a:rPr lang="en-US" sz="1200" b="0" i="0" u="none" strike="noStrike" kern="1200" baseline="0" dirty="0" err="1">
                <a:solidFill>
                  <a:schemeClr val="tx1"/>
                </a:solidFill>
                <a:latin typeface="+mn-lt"/>
                <a:ea typeface="+mn-ea"/>
                <a:cs typeface="+mn-cs"/>
              </a:rPr>
              <a:t>behaviours</a:t>
            </a:r>
            <a:r>
              <a:rPr lang="en-US" sz="1200" b="0" i="0" u="none" strike="noStrike" kern="1200" baseline="0" dirty="0">
                <a:solidFill>
                  <a:schemeClr val="tx1"/>
                </a:solidFill>
                <a:latin typeface="+mn-lt"/>
                <a:ea typeface="+mn-ea"/>
                <a:cs typeface="+mn-cs"/>
              </a:rPr>
              <a:t> is that individuals can learn from both their own experience and from the experience of others. Hence a group can solve complex tasks which are beyond the capability  if any of the individuals in the group. Crucially, this does not occur merely because the task is divided up amongst multiple individuals; rather it occurs because they can communicate with each other  and thereby create a shared understanding of the problem. Even populations of individuals with limited information-processing abilities may be able to solve difficult problems, if the individuals  communicate and cooperate.</a:t>
            </a:r>
            <a:endParaRPr lang="en-US" dirty="0"/>
          </a:p>
        </p:txBody>
      </p:sp>
      <p:sp>
        <p:nvSpPr>
          <p:cNvPr id="4" name="Slide Number Placeholder 3"/>
          <p:cNvSpPr>
            <a:spLocks noGrp="1"/>
          </p:cNvSpPr>
          <p:nvPr>
            <p:ph type="sldNum" sz="quarter" idx="10"/>
          </p:nvPr>
        </p:nvSpPr>
        <p:spPr/>
        <p:txBody>
          <a:bodyPr/>
          <a:lstStyle/>
          <a:p>
            <a:fld id="{AE28939D-2703-406C-ACD7-F069957B61CD}" type="slidenum">
              <a:rPr lang="en-US" smtClean="0"/>
              <a:t>66</a:t>
            </a:fld>
            <a:endParaRPr lang="en-US"/>
          </a:p>
        </p:txBody>
      </p:sp>
    </p:spTree>
    <p:extLst>
      <p:ext uri="{BB962C8B-B14F-4D97-AF65-F5344CB8AC3E}">
        <p14:creationId xmlns:p14="http://schemas.microsoft.com/office/powerpoint/2010/main" val="1801491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1656FE-E1A9-4DDF-9BFD-273DA1EA881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75942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1656FE-E1A9-4DDF-9BFD-273DA1EA881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182160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1656FE-E1A9-4DDF-9BFD-273DA1EA881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2534192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1656FE-E1A9-4DDF-9BFD-273DA1EA881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133124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1656FE-E1A9-4DDF-9BFD-273DA1EA8819}" type="datetimeFigureOut">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193703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1656FE-E1A9-4DDF-9BFD-273DA1EA8819}"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3104270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1656FE-E1A9-4DDF-9BFD-273DA1EA8819}" type="datetimeFigureOut">
              <a:rPr lang="en-US" smtClean="0"/>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2654067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1656FE-E1A9-4DDF-9BFD-273DA1EA8819}" type="datetimeFigureOut">
              <a:rPr lang="en-US" smtClean="0"/>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3199088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1656FE-E1A9-4DDF-9BFD-273DA1EA8819}" type="datetimeFigureOut">
              <a:rPr lang="en-US" smtClean="0"/>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329070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1656FE-E1A9-4DDF-9BFD-273DA1EA8819}"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91227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1656FE-E1A9-4DDF-9BFD-273DA1EA8819}" type="datetimeFigureOut">
              <a:rPr lang="en-US" smtClean="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34FC6-7507-4CA7-943E-529646C57F71}" type="slidenum">
              <a:rPr lang="en-US" smtClean="0"/>
              <a:t>‹Nº›</a:t>
            </a:fld>
            <a:endParaRPr lang="en-US"/>
          </a:p>
        </p:txBody>
      </p:sp>
    </p:spTree>
    <p:extLst>
      <p:ext uri="{BB962C8B-B14F-4D97-AF65-F5344CB8AC3E}">
        <p14:creationId xmlns:p14="http://schemas.microsoft.com/office/powerpoint/2010/main" val="278744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656FE-E1A9-4DDF-9BFD-273DA1EA8819}" type="datetimeFigureOut">
              <a:rPr lang="en-US" smtClean="0"/>
              <a:t>10/8/2024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34FC6-7507-4CA7-943E-529646C57F71}" type="slidenum">
              <a:rPr lang="en-US" smtClean="0"/>
              <a:t>‹Nº›</a:t>
            </a:fld>
            <a:endParaRPr lang="en-US"/>
          </a:p>
        </p:txBody>
      </p:sp>
    </p:spTree>
    <p:extLst>
      <p:ext uri="{BB962C8B-B14F-4D97-AF65-F5344CB8AC3E}">
        <p14:creationId xmlns:p14="http://schemas.microsoft.com/office/powerpoint/2010/main" val="3278927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210.png"/></Relationships>
</file>

<file path=ppt/slides/_rels/slide3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21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42.emf"/></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2.gif"/></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55.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4.gif"/></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0.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81.jpeg"/></Relationships>
</file>

<file path=ppt/slides/_rels/slide6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png"/><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7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image" Target="../media/image95.emf"/></Relationships>
</file>

<file path=ppt/slides/_rels/slide7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 Id="rId5" Type="http://schemas.openxmlformats.org/officeDocument/2006/relationships/image" Target="../media/image102.emf"/><Relationship Id="rId4" Type="http://schemas.openxmlformats.org/officeDocument/2006/relationships/image" Target="../media/image101.emf"/></Relationships>
</file>

<file path=ppt/slides/_rels/slide7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5" Type="http://schemas.openxmlformats.org/officeDocument/2006/relationships/image" Target="../media/image106.emf"/><Relationship Id="rId4" Type="http://schemas.openxmlformats.org/officeDocument/2006/relationships/image" Target="../media/image105.emf"/></Relationships>
</file>

<file path=ppt/slides/_rels/slide77.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8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slideLayout" Target="../slideLayouts/slideLayout2.xml"/><Relationship Id="rId5" Type="http://schemas.openxmlformats.org/officeDocument/2006/relationships/image" Target="../media/image118.emf"/><Relationship Id="rId4" Type="http://schemas.openxmlformats.org/officeDocument/2006/relationships/image" Target="../media/image1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Selection of non-linear features</a:t>
            </a:r>
          </a:p>
        </p:txBody>
      </p:sp>
      <p:sp>
        <p:nvSpPr>
          <p:cNvPr id="3" name="Subtitle 2"/>
          <p:cNvSpPr>
            <a:spLocks noGrp="1"/>
          </p:cNvSpPr>
          <p:nvPr>
            <p:ph type="subTitle" idx="1"/>
          </p:nvPr>
        </p:nvSpPr>
        <p:spPr/>
        <p:txBody>
          <a:bodyPr/>
          <a:lstStyle/>
          <a:p>
            <a:r>
              <a:rPr lang="en-US" dirty="0"/>
              <a:t>(or, a gentle introduction to natural programming)</a:t>
            </a:r>
          </a:p>
        </p:txBody>
      </p:sp>
    </p:spTree>
    <p:extLst>
      <p:ext uri="{BB962C8B-B14F-4D97-AF65-F5344CB8AC3E}">
        <p14:creationId xmlns:p14="http://schemas.microsoft.com/office/powerpoint/2010/main" val="148223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DC2685D-BD3B-4B6D-924D-2DF1A37B3ED6}"/>
              </a:ext>
            </a:extLst>
          </p:cNvPr>
          <p:cNvPicPr>
            <a:picLocks noChangeAspect="1"/>
          </p:cNvPicPr>
          <p:nvPr/>
        </p:nvPicPr>
        <p:blipFill>
          <a:blip r:embed="rId2"/>
          <a:stretch>
            <a:fillRect/>
          </a:stretch>
        </p:blipFill>
        <p:spPr>
          <a:xfrm>
            <a:off x="1873077" y="4054976"/>
            <a:ext cx="5069262" cy="2721447"/>
          </a:xfrm>
          <a:prstGeom prst="rect">
            <a:avLst/>
          </a:prstGeom>
        </p:spPr>
      </p:pic>
      <p:sp>
        <p:nvSpPr>
          <p:cNvPr id="2" name="Título 1"/>
          <p:cNvSpPr>
            <a:spLocks noGrp="1"/>
          </p:cNvSpPr>
          <p:nvPr>
            <p:ph type="title"/>
          </p:nvPr>
        </p:nvSpPr>
        <p:spPr/>
        <p:txBody>
          <a:bodyPr/>
          <a:lstStyle/>
          <a:p>
            <a:r>
              <a:rPr lang="es-ES" dirty="0" err="1"/>
              <a:t>Feature</a:t>
            </a:r>
            <a:r>
              <a:rPr lang="es-ES" dirty="0"/>
              <a:t> </a:t>
            </a:r>
            <a:r>
              <a:rPr lang="es-ES" dirty="0" err="1"/>
              <a:t>Selection</a:t>
            </a:r>
            <a:endParaRPr lang="es-ES" dirty="0"/>
          </a:p>
        </p:txBody>
      </p:sp>
      <p:sp>
        <p:nvSpPr>
          <p:cNvPr id="3" name="Marcador de contenido 2"/>
          <p:cNvSpPr>
            <a:spLocks noGrp="1"/>
          </p:cNvSpPr>
          <p:nvPr>
            <p:ph idx="1"/>
          </p:nvPr>
        </p:nvSpPr>
        <p:spPr>
          <a:xfrm>
            <a:off x="584461" y="1442300"/>
            <a:ext cx="11246177" cy="5165889"/>
          </a:xfrm>
        </p:spPr>
        <p:txBody>
          <a:bodyPr>
            <a:normAutofit/>
          </a:bodyPr>
          <a:lstStyle/>
          <a:p>
            <a:r>
              <a:rPr lang="es-ES" dirty="0" err="1"/>
              <a:t>Selection</a:t>
            </a:r>
            <a:r>
              <a:rPr lang="es-ES" dirty="0"/>
              <a:t> </a:t>
            </a:r>
            <a:r>
              <a:rPr lang="es-ES" dirty="0" err="1"/>
              <a:t>strategies</a:t>
            </a:r>
            <a:endParaRPr lang="es-ES" dirty="0"/>
          </a:p>
          <a:p>
            <a:pPr lvl="1"/>
            <a:r>
              <a:rPr lang="en-US" dirty="0"/>
              <a:t>Embedded model -&gt; performs feature selection in the learning time.</a:t>
            </a:r>
          </a:p>
        </p:txBody>
      </p:sp>
      <p:sp>
        <p:nvSpPr>
          <p:cNvPr id="5" name="CuadroTexto 4"/>
          <p:cNvSpPr txBox="1"/>
          <p:nvPr/>
        </p:nvSpPr>
        <p:spPr>
          <a:xfrm>
            <a:off x="396419" y="2686107"/>
            <a:ext cx="11051869" cy="2308324"/>
          </a:xfrm>
          <a:prstGeom prst="rect">
            <a:avLst/>
          </a:prstGeom>
          <a:noFill/>
        </p:spPr>
        <p:txBody>
          <a:bodyPr wrap="square" rtlCol="0">
            <a:spAutoFit/>
          </a:bodyPr>
          <a:lstStyle/>
          <a:p>
            <a:pPr algn="ctr"/>
            <a:r>
              <a:rPr lang="es-ES" sz="4800" b="1" dirty="0">
                <a:solidFill>
                  <a:srgbClr val="FF0000"/>
                </a:solidFill>
              </a:rPr>
              <a:t>READ THE PAPER! QUESTION(S) IN THE PARTIAL EXAM </a:t>
            </a:r>
            <a:r>
              <a:rPr lang="es-ES" sz="4800" b="1" u="sng" dirty="0">
                <a:solidFill>
                  <a:srgbClr val="FF0000"/>
                </a:solidFill>
              </a:rPr>
              <a:t>WITHOUT ACCESS TO THE ARTICLE</a:t>
            </a:r>
            <a:r>
              <a:rPr lang="es-ES" sz="4800" b="1" dirty="0">
                <a:solidFill>
                  <a:srgbClr val="FF0000"/>
                </a:solidFill>
              </a:rPr>
              <a:t>!</a:t>
            </a:r>
          </a:p>
        </p:txBody>
      </p:sp>
    </p:spTree>
    <p:extLst>
      <p:ext uri="{BB962C8B-B14F-4D97-AF65-F5344CB8AC3E}">
        <p14:creationId xmlns:p14="http://schemas.microsoft.com/office/powerpoint/2010/main" val="126441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66" r="1824"/>
          <a:stretch/>
        </p:blipFill>
        <p:spPr>
          <a:xfrm>
            <a:off x="2663054" y="557769"/>
            <a:ext cx="7338196" cy="5471556"/>
          </a:xfrm>
          <a:prstGeom prst="rect">
            <a:avLst/>
          </a:prstGeom>
        </p:spPr>
      </p:pic>
      <p:sp>
        <p:nvSpPr>
          <p:cNvPr id="7" name="CuadroTexto 2"/>
          <p:cNvSpPr txBox="1">
            <a:spLocks noGrp="1"/>
          </p:cNvSpPr>
          <p:nvPr>
            <p:ph type="title"/>
          </p:nvPr>
        </p:nvSpPr>
        <p:spPr>
          <a:xfrm>
            <a:off x="1981200" y="-3295"/>
            <a:ext cx="8229600" cy="561885"/>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FOR A COMPLEX PROBLEM</a:t>
            </a:r>
            <a:endParaRPr lang="es-ES" sz="2400" dirty="0">
              <a:solidFill>
                <a:srgbClr val="EC6C6A"/>
              </a:solidFill>
              <a:latin typeface="DIN Alternate Bold"/>
              <a:cs typeface="DIN Alternate Bold"/>
            </a:endParaRPr>
          </a:p>
        </p:txBody>
      </p:sp>
      <p:grpSp>
        <p:nvGrpSpPr>
          <p:cNvPr id="15" name="Group 14"/>
          <p:cNvGrpSpPr/>
          <p:nvPr/>
        </p:nvGrpSpPr>
        <p:grpSpPr>
          <a:xfrm>
            <a:off x="366712" y="247650"/>
            <a:ext cx="3228975" cy="2076450"/>
            <a:chOff x="366712" y="247650"/>
            <a:chExt cx="3228975" cy="2076450"/>
          </a:xfrm>
        </p:grpSpPr>
        <p:sp>
          <p:nvSpPr>
            <p:cNvPr id="2" name="Oval Callout 1"/>
            <p:cNvSpPr/>
            <p:nvPr/>
          </p:nvSpPr>
          <p:spPr>
            <a:xfrm>
              <a:off x="366712" y="247650"/>
              <a:ext cx="3228975" cy="2076450"/>
            </a:xfrm>
            <a:prstGeom prst="wedgeEllipseCallout">
              <a:avLst>
                <a:gd name="adj1" fmla="val 99521"/>
                <a:gd name="adj2" fmla="val 7901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777484" y="809535"/>
              <a:ext cx="2407430" cy="830997"/>
            </a:xfrm>
            <a:prstGeom prst="rect">
              <a:avLst/>
            </a:prstGeom>
            <a:noFill/>
          </p:spPr>
          <p:txBody>
            <a:bodyPr wrap="square" rtlCol="0">
              <a:spAutoFit/>
            </a:bodyPr>
            <a:lstStyle/>
            <a:p>
              <a:pPr algn="ctr"/>
              <a:r>
                <a:rPr lang="en-US" sz="2400" b="1" dirty="0">
                  <a:latin typeface="DIN Alternate Bold"/>
                </a:rPr>
                <a:t>COMPLEX FUNCTIONS</a:t>
              </a:r>
            </a:p>
          </p:txBody>
        </p:sp>
      </p:grpSp>
      <p:grpSp>
        <p:nvGrpSpPr>
          <p:cNvPr id="16" name="Group 15"/>
          <p:cNvGrpSpPr/>
          <p:nvPr/>
        </p:nvGrpSpPr>
        <p:grpSpPr>
          <a:xfrm>
            <a:off x="8489156" y="179282"/>
            <a:ext cx="3443288" cy="2076450"/>
            <a:chOff x="8489156" y="179282"/>
            <a:chExt cx="3443288" cy="2076450"/>
          </a:xfrm>
        </p:grpSpPr>
        <p:sp>
          <p:nvSpPr>
            <p:cNvPr id="9" name="Oval Callout 8"/>
            <p:cNvSpPr/>
            <p:nvPr/>
          </p:nvSpPr>
          <p:spPr>
            <a:xfrm flipH="1">
              <a:off x="8489156" y="179282"/>
              <a:ext cx="3443288" cy="2076450"/>
            </a:xfrm>
            <a:prstGeom prst="wedgeEllipseCallout">
              <a:avLst>
                <a:gd name="adj1" fmla="val 99521"/>
                <a:gd name="adj2" fmla="val 7901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flipH="1">
              <a:off x="8955767" y="657134"/>
              <a:ext cx="2567216" cy="1200329"/>
            </a:xfrm>
            <a:prstGeom prst="rect">
              <a:avLst/>
            </a:prstGeom>
            <a:noFill/>
          </p:spPr>
          <p:txBody>
            <a:bodyPr wrap="square" rtlCol="0">
              <a:spAutoFit/>
            </a:bodyPr>
            <a:lstStyle/>
            <a:p>
              <a:pPr algn="ctr"/>
              <a:r>
                <a:rPr lang="en-US" sz="2400" b="1" dirty="0">
                  <a:latin typeface="DIN Alternate Bold"/>
                </a:rPr>
                <a:t>UNKNOWN FUNCTION SHAPE</a:t>
              </a:r>
            </a:p>
          </p:txBody>
        </p:sp>
      </p:grpSp>
      <p:grpSp>
        <p:nvGrpSpPr>
          <p:cNvPr id="17" name="Group 16"/>
          <p:cNvGrpSpPr/>
          <p:nvPr/>
        </p:nvGrpSpPr>
        <p:grpSpPr>
          <a:xfrm>
            <a:off x="4569026" y="2324100"/>
            <a:ext cx="2946791" cy="1685925"/>
            <a:chOff x="4569026" y="2324100"/>
            <a:chExt cx="2946791" cy="1685925"/>
          </a:xfrm>
        </p:grpSpPr>
        <p:sp>
          <p:nvSpPr>
            <p:cNvPr id="13" name="Oval 12"/>
            <p:cNvSpPr/>
            <p:nvPr/>
          </p:nvSpPr>
          <p:spPr>
            <a:xfrm>
              <a:off x="4569026" y="2324100"/>
              <a:ext cx="2946791" cy="168592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flipH="1">
              <a:off x="4745717" y="2725648"/>
              <a:ext cx="2567216" cy="830997"/>
            </a:xfrm>
            <a:prstGeom prst="rect">
              <a:avLst/>
            </a:prstGeom>
            <a:noFill/>
          </p:spPr>
          <p:txBody>
            <a:bodyPr wrap="square" rtlCol="0">
              <a:spAutoFit/>
            </a:bodyPr>
            <a:lstStyle/>
            <a:p>
              <a:pPr algn="ctr"/>
              <a:r>
                <a:rPr lang="en-US" sz="2400" b="1" dirty="0">
                  <a:latin typeface="DIN Alternate Bold"/>
                </a:rPr>
                <a:t>NP-HARD PROBLEM</a:t>
              </a:r>
            </a:p>
          </p:txBody>
        </p:sp>
      </p:grpSp>
    </p:spTree>
    <p:extLst>
      <p:ext uri="{BB962C8B-B14F-4D97-AF65-F5344CB8AC3E}">
        <p14:creationId xmlns:p14="http://schemas.microsoft.com/office/powerpoint/2010/main" val="202307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classical problem of optimization</a:t>
            </a:r>
          </a:p>
        </p:txBody>
      </p:sp>
      <p:pic>
        <p:nvPicPr>
          <p:cNvPr id="6" name="Content Placeholder 5"/>
          <p:cNvPicPr>
            <a:picLocks noGrp="1" noChangeAspect="1"/>
          </p:cNvPicPr>
          <p:nvPr>
            <p:ph idx="1"/>
          </p:nvPr>
        </p:nvPicPr>
        <p:blipFill>
          <a:blip r:embed="rId2"/>
          <a:stretch>
            <a:fillRect/>
          </a:stretch>
        </p:blipFill>
        <p:spPr>
          <a:xfrm>
            <a:off x="2761462" y="2205790"/>
            <a:ext cx="5875617" cy="3151974"/>
          </a:xfrm>
          <a:prstGeom prst="rect">
            <a:avLst/>
          </a:prstGeom>
        </p:spPr>
      </p:pic>
      <p:sp>
        <p:nvSpPr>
          <p:cNvPr id="3" name="TextBox 2"/>
          <p:cNvSpPr txBox="1"/>
          <p:nvPr/>
        </p:nvSpPr>
        <p:spPr>
          <a:xfrm>
            <a:off x="6585284" y="1690688"/>
            <a:ext cx="1798890" cy="369332"/>
          </a:xfrm>
          <a:prstGeom prst="rect">
            <a:avLst/>
          </a:prstGeom>
          <a:noFill/>
        </p:spPr>
        <p:txBody>
          <a:bodyPr wrap="none" rtlCol="0">
            <a:spAutoFit/>
          </a:bodyPr>
          <a:lstStyle/>
          <a:p>
            <a:r>
              <a:rPr lang="en-US" dirty="0"/>
              <a:t>No close solution</a:t>
            </a:r>
          </a:p>
        </p:txBody>
      </p:sp>
      <p:cxnSp>
        <p:nvCxnSpPr>
          <p:cNvPr id="5" name="Straight Arrow Connector 4"/>
          <p:cNvCxnSpPr>
            <a:stCxn id="3" idx="2"/>
          </p:cNvCxnSpPr>
          <p:nvPr/>
        </p:nvCxnSpPr>
        <p:spPr>
          <a:xfrm flipH="1">
            <a:off x="6328611" y="2060020"/>
            <a:ext cx="1156118" cy="102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01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meet at the ground floor.</a:t>
            </a:r>
          </a:p>
          <a:p>
            <a:r>
              <a:rPr lang="en-US" dirty="0"/>
              <a:t>We do some hard-core bioinformatics stuff.</a:t>
            </a:r>
          </a:p>
          <a:p>
            <a:r>
              <a:rPr lang="en-US" dirty="0"/>
              <a:t>We come back. We do some hard-core bioinformatics stuff.</a:t>
            </a:r>
          </a:p>
        </p:txBody>
      </p:sp>
      <p:sp>
        <p:nvSpPr>
          <p:cNvPr id="4"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BE A GOOD BIOINFORMATICIAN</a:t>
            </a:r>
          </a:p>
        </p:txBody>
      </p:sp>
    </p:spTree>
    <p:extLst>
      <p:ext uri="{BB962C8B-B14F-4D97-AF65-F5344CB8AC3E}">
        <p14:creationId xmlns:p14="http://schemas.microsoft.com/office/powerpoint/2010/main" val="2683307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BE A GOOD BIOINFORMATICIAN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951496"/>
            <a:ext cx="5771147" cy="5771147"/>
          </a:xfrm>
          <a:prstGeom prst="rect">
            <a:avLst/>
          </a:prstGeom>
        </p:spPr>
      </p:pic>
    </p:spTree>
    <p:extLst>
      <p:ext uri="{BB962C8B-B14F-4D97-AF65-F5344CB8AC3E}">
        <p14:creationId xmlns:p14="http://schemas.microsoft.com/office/powerpoint/2010/main" val="3304075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2"/>
          <p:cNvSpPr txBox="1">
            <a:spLocks noGrp="1"/>
          </p:cNvSpPr>
          <p:nvPr>
            <p:ph type="title"/>
          </p:nvPr>
        </p:nvSpPr>
        <p:spPr>
          <a:xfrm>
            <a:off x="1981200" y="-3295"/>
            <a:ext cx="8229600" cy="561885"/>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NATURAL COMPUTING</a:t>
            </a:r>
            <a:endParaRPr lang="es-ES" sz="2400" dirty="0">
              <a:solidFill>
                <a:srgbClr val="EC6C6A"/>
              </a:solidFill>
              <a:latin typeface="DIN Alternate Bold"/>
              <a:cs typeface="DIN Alternate Bold"/>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969" y="1286536"/>
            <a:ext cx="8414062" cy="4399353"/>
          </a:xfrm>
          <a:prstGeom prst="rect">
            <a:avLst/>
          </a:prstGeom>
          <a:effectLst>
            <a:softEdge rad="50800"/>
          </a:effectLst>
        </p:spPr>
      </p:pic>
    </p:spTree>
    <p:extLst>
      <p:ext uri="{BB962C8B-B14F-4D97-AF65-F5344CB8AC3E}">
        <p14:creationId xmlns:p14="http://schemas.microsoft.com/office/powerpoint/2010/main" val="412596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766" r="1824"/>
          <a:stretch/>
        </p:blipFill>
        <p:spPr>
          <a:xfrm>
            <a:off x="2663054" y="557769"/>
            <a:ext cx="7338196" cy="5471556"/>
          </a:xfrm>
          <a:prstGeom prst="rect">
            <a:avLst/>
          </a:prstGeom>
        </p:spPr>
      </p:pic>
      <p:sp>
        <p:nvSpPr>
          <p:cNvPr id="8" name="CuadroTexto 2"/>
          <p:cNvSpPr txBox="1">
            <a:spLocks noGrp="1"/>
          </p:cNvSpPr>
          <p:nvPr>
            <p:ph type="title"/>
          </p:nvPr>
        </p:nvSpPr>
        <p:spPr>
          <a:xfrm>
            <a:off x="1981200" y="-3295"/>
            <a:ext cx="8229600" cy="561885"/>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NATURAL SOLUTIONS</a:t>
            </a:r>
            <a:endParaRPr lang="es-ES" sz="2400" dirty="0">
              <a:solidFill>
                <a:srgbClr val="EC6C6A"/>
              </a:solidFill>
              <a:latin typeface="DIN Alternate Bold"/>
              <a:cs typeface="DIN Alternate Bold"/>
            </a:endParaRPr>
          </a:p>
        </p:txBody>
      </p:sp>
      <p:grpSp>
        <p:nvGrpSpPr>
          <p:cNvPr id="17" name="Group 16"/>
          <p:cNvGrpSpPr/>
          <p:nvPr/>
        </p:nvGrpSpPr>
        <p:grpSpPr>
          <a:xfrm>
            <a:off x="0" y="4410165"/>
            <a:ext cx="3086100" cy="2295657"/>
            <a:chOff x="0" y="4410165"/>
            <a:chExt cx="3086100" cy="2295657"/>
          </a:xfrm>
        </p:grpSpPr>
        <p:pic>
          <p:nvPicPr>
            <p:cNvPr id="9" name="Picture 2" descr="Resultado de imagen de invasive we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10165"/>
              <a:ext cx="3086100" cy="1926325"/>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9407" y="6336490"/>
              <a:ext cx="1988558" cy="369332"/>
            </a:xfrm>
            <a:prstGeom prst="rect">
              <a:avLst/>
            </a:prstGeom>
            <a:noFill/>
          </p:spPr>
          <p:txBody>
            <a:bodyPr wrap="none" rtlCol="0">
              <a:spAutoFit/>
            </a:bodyPr>
            <a:lstStyle/>
            <a:p>
              <a:r>
                <a:rPr lang="en-US" b="1" dirty="0">
                  <a:latin typeface="DIN Alternate Bold"/>
                </a:rPr>
                <a:t>INVASIVE WEED</a:t>
              </a:r>
            </a:p>
          </p:txBody>
        </p:sp>
      </p:grpSp>
      <p:grpSp>
        <p:nvGrpSpPr>
          <p:cNvPr id="14" name="Group 13"/>
          <p:cNvGrpSpPr/>
          <p:nvPr/>
        </p:nvGrpSpPr>
        <p:grpSpPr>
          <a:xfrm>
            <a:off x="0" y="250604"/>
            <a:ext cx="2911397" cy="2329977"/>
            <a:chOff x="0" y="250604"/>
            <a:chExt cx="2911397" cy="232997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0604"/>
              <a:ext cx="2911397" cy="1960645"/>
            </a:xfrm>
            <a:prstGeom prst="rect">
              <a:avLst/>
            </a:prstGeom>
            <a:effectLst>
              <a:softEdge rad="50800"/>
            </a:effectLst>
          </p:spPr>
        </p:pic>
        <p:sp>
          <p:nvSpPr>
            <p:cNvPr id="10" name="TextBox 9"/>
            <p:cNvSpPr txBox="1"/>
            <p:nvPr/>
          </p:nvSpPr>
          <p:spPr>
            <a:xfrm>
              <a:off x="839783" y="2211249"/>
              <a:ext cx="1223476" cy="369332"/>
            </a:xfrm>
            <a:prstGeom prst="rect">
              <a:avLst/>
            </a:prstGeom>
            <a:noFill/>
          </p:spPr>
          <p:txBody>
            <a:bodyPr wrap="none" rtlCol="0">
              <a:spAutoFit/>
            </a:bodyPr>
            <a:lstStyle/>
            <a:p>
              <a:r>
                <a:rPr lang="en-US" b="1" dirty="0">
                  <a:latin typeface="DIN Alternate Bold"/>
                </a:rPr>
                <a:t>SWARMS</a:t>
              </a:r>
            </a:p>
          </p:txBody>
        </p:sp>
      </p:grpSp>
      <p:grpSp>
        <p:nvGrpSpPr>
          <p:cNvPr id="15" name="Group 14"/>
          <p:cNvGrpSpPr/>
          <p:nvPr/>
        </p:nvGrpSpPr>
        <p:grpSpPr>
          <a:xfrm>
            <a:off x="9424606" y="269654"/>
            <a:ext cx="2767394" cy="2204703"/>
            <a:chOff x="9424606" y="269654"/>
            <a:chExt cx="2767394" cy="2204703"/>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24606" y="269654"/>
              <a:ext cx="2767394" cy="1835371"/>
            </a:xfrm>
            <a:prstGeom prst="rect">
              <a:avLst/>
            </a:prstGeom>
            <a:effectLst>
              <a:softEdge rad="50800"/>
            </a:effectLst>
          </p:spPr>
        </p:pic>
        <p:sp>
          <p:nvSpPr>
            <p:cNvPr id="11" name="TextBox 10"/>
            <p:cNvSpPr txBox="1"/>
            <p:nvPr/>
          </p:nvSpPr>
          <p:spPr>
            <a:xfrm>
              <a:off x="10114562" y="2105025"/>
              <a:ext cx="1710725" cy="369332"/>
            </a:xfrm>
            <a:prstGeom prst="rect">
              <a:avLst/>
            </a:prstGeom>
            <a:noFill/>
          </p:spPr>
          <p:txBody>
            <a:bodyPr wrap="none" rtlCol="0">
              <a:spAutoFit/>
            </a:bodyPr>
            <a:lstStyle/>
            <a:p>
              <a:r>
                <a:rPr lang="en-US" b="1" dirty="0">
                  <a:latin typeface="DIN Alternate Bold"/>
                </a:rPr>
                <a:t>ANT COLONY</a:t>
              </a:r>
            </a:p>
          </p:txBody>
        </p:sp>
      </p:grpSp>
      <p:grpSp>
        <p:nvGrpSpPr>
          <p:cNvPr id="16" name="Group 15"/>
          <p:cNvGrpSpPr/>
          <p:nvPr/>
        </p:nvGrpSpPr>
        <p:grpSpPr>
          <a:xfrm>
            <a:off x="9424606" y="4285508"/>
            <a:ext cx="2767394" cy="2420314"/>
            <a:chOff x="9424606" y="4285508"/>
            <a:chExt cx="2767394" cy="2420314"/>
          </a:xfrm>
        </p:grpSpPr>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4606" y="4285508"/>
              <a:ext cx="2767394" cy="2098607"/>
            </a:xfrm>
            <a:prstGeom prst="rect">
              <a:avLst/>
            </a:prstGeom>
            <a:effectLst>
              <a:softEdge rad="50800"/>
            </a:effectLst>
          </p:spPr>
        </p:pic>
        <p:sp>
          <p:nvSpPr>
            <p:cNvPr id="13" name="TextBox 12"/>
            <p:cNvSpPr txBox="1"/>
            <p:nvPr/>
          </p:nvSpPr>
          <p:spPr>
            <a:xfrm>
              <a:off x="10165857" y="6336490"/>
              <a:ext cx="1415772" cy="369332"/>
            </a:xfrm>
            <a:prstGeom prst="rect">
              <a:avLst/>
            </a:prstGeom>
            <a:noFill/>
          </p:spPr>
          <p:txBody>
            <a:bodyPr wrap="none" rtlCol="0">
              <a:spAutoFit/>
            </a:bodyPr>
            <a:lstStyle/>
            <a:p>
              <a:r>
                <a:rPr lang="en-US" b="1" dirty="0">
                  <a:latin typeface="DIN Alternate Bold"/>
                </a:rPr>
                <a:t>FORAGING</a:t>
              </a:r>
            </a:p>
          </p:txBody>
        </p:sp>
      </p:grpSp>
    </p:spTree>
    <p:extLst>
      <p:ext uri="{BB962C8B-B14F-4D97-AF65-F5344CB8AC3E}">
        <p14:creationId xmlns:p14="http://schemas.microsoft.com/office/powerpoint/2010/main" val="139201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NATURE AS A WAY TO OPTIMIZE</a:t>
            </a:r>
          </a:p>
        </p:txBody>
      </p:sp>
      <p:pic>
        <p:nvPicPr>
          <p:cNvPr id="2" name="Picture 1"/>
          <p:cNvPicPr>
            <a:picLocks noChangeAspect="1"/>
          </p:cNvPicPr>
          <p:nvPr/>
        </p:nvPicPr>
        <p:blipFill>
          <a:blip r:embed="rId2"/>
          <a:stretch>
            <a:fillRect/>
          </a:stretch>
        </p:blipFill>
        <p:spPr>
          <a:xfrm>
            <a:off x="941506" y="1616134"/>
            <a:ext cx="2575775" cy="3852153"/>
          </a:xfrm>
          <a:prstGeom prst="rect">
            <a:avLst/>
          </a:prstGeom>
        </p:spPr>
      </p:pic>
      <p:sp>
        <p:nvSpPr>
          <p:cNvPr id="6" name="Rectangle 5"/>
          <p:cNvSpPr/>
          <p:nvPr/>
        </p:nvSpPr>
        <p:spPr>
          <a:xfrm>
            <a:off x="859947" y="5468287"/>
            <a:ext cx="2738891" cy="646331"/>
          </a:xfrm>
          <a:prstGeom prst="rect">
            <a:avLst/>
          </a:prstGeom>
        </p:spPr>
        <p:txBody>
          <a:bodyPr wrap="none">
            <a:spAutoFit/>
          </a:bodyPr>
          <a:lstStyle/>
          <a:p>
            <a:pPr algn="ctr"/>
            <a:r>
              <a:rPr lang="en-US" dirty="0">
                <a:latin typeface="Times New Roman" panose="02020603050405020304" pitchFamily="18" charset="0"/>
              </a:rPr>
              <a:t>Georg Hermann von Meyer</a:t>
            </a:r>
          </a:p>
          <a:p>
            <a:pPr algn="ctr"/>
            <a:r>
              <a:rPr lang="en-US" dirty="0">
                <a:latin typeface="Times New Roman" panose="02020603050405020304" pitchFamily="18" charset="0"/>
              </a:rPr>
              <a:t>(1815-1892)</a:t>
            </a:r>
            <a:endParaRPr lang="en-US" dirty="0"/>
          </a:p>
        </p:txBody>
      </p:sp>
      <p:pic>
        <p:nvPicPr>
          <p:cNvPr id="7" name="Picture 6"/>
          <p:cNvPicPr>
            <a:picLocks noChangeAspect="1"/>
          </p:cNvPicPr>
          <p:nvPr/>
        </p:nvPicPr>
        <p:blipFill>
          <a:blip r:embed="rId3"/>
          <a:stretch>
            <a:fillRect/>
          </a:stretch>
        </p:blipFill>
        <p:spPr>
          <a:xfrm>
            <a:off x="4606957" y="2134942"/>
            <a:ext cx="4893972" cy="333334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0531" y="2052069"/>
            <a:ext cx="4062549" cy="406254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4605" y="2908593"/>
            <a:ext cx="3454400" cy="2349500"/>
          </a:xfrm>
          <a:prstGeom prst="rect">
            <a:avLst/>
          </a:prstGeom>
        </p:spPr>
      </p:pic>
    </p:spTree>
    <p:extLst>
      <p:ext uri="{BB962C8B-B14F-4D97-AF65-F5344CB8AC3E}">
        <p14:creationId xmlns:p14="http://schemas.microsoft.com/office/powerpoint/2010/main" val="386837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1880" t="20205" r="16061" b="9900"/>
          <a:stretch/>
        </p:blipFill>
        <p:spPr>
          <a:xfrm rot="5400000">
            <a:off x="3573085" y="-1093141"/>
            <a:ext cx="5308956" cy="9614758"/>
          </a:xfrm>
          <a:prstGeom prst="rect">
            <a:avLst/>
          </a:prstGeom>
        </p:spPr>
      </p:pic>
      <p:sp>
        <p:nvSpPr>
          <p:cNvPr id="6"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NATURE AS A WAY TO OPTIMIZE</a:t>
            </a:r>
          </a:p>
        </p:txBody>
      </p:sp>
    </p:spTree>
    <p:extLst>
      <p:ext uri="{BB962C8B-B14F-4D97-AF65-F5344CB8AC3E}">
        <p14:creationId xmlns:p14="http://schemas.microsoft.com/office/powerpoint/2010/main" val="250591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5400000">
            <a:off x="3093957" y="83961"/>
            <a:ext cx="5835634" cy="7531769"/>
          </a:xfrm>
          <a:prstGeom prst="rect">
            <a:avLst/>
          </a:prstGeom>
        </p:spPr>
      </p:pic>
      <p:sp>
        <p:nvSpPr>
          <p:cNvPr id="5"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NATURE AS A WAY TO OPTIMIZE</a:t>
            </a:r>
          </a:p>
        </p:txBody>
      </p:sp>
    </p:spTree>
    <p:extLst>
      <p:ext uri="{BB962C8B-B14F-4D97-AF65-F5344CB8AC3E}">
        <p14:creationId xmlns:p14="http://schemas.microsoft.com/office/powerpoint/2010/main" val="4241852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05455727"/>
              </p:ext>
            </p:extLst>
          </p:nvPr>
        </p:nvGraphicFramePr>
        <p:xfrm>
          <a:off x="456893" y="2140470"/>
          <a:ext cx="11262172" cy="3708400"/>
        </p:xfrm>
        <a:graphic>
          <a:graphicData uri="http://schemas.openxmlformats.org/drawingml/2006/table">
            <a:tbl>
              <a:tblPr firstRow="1" bandRow="1">
                <a:tableStyleId>{5940675A-B579-460E-94D1-54222C63F5DA}</a:tableStyleId>
              </a:tblPr>
              <a:tblGrid>
                <a:gridCol w="322580">
                  <a:extLst>
                    <a:ext uri="{9D8B030D-6E8A-4147-A177-3AD203B41FA5}">
                      <a16:colId xmlns:a16="http://schemas.microsoft.com/office/drawing/2014/main" val="1187011623"/>
                    </a:ext>
                  </a:extLst>
                </a:gridCol>
                <a:gridCol w="330518">
                  <a:extLst>
                    <a:ext uri="{9D8B030D-6E8A-4147-A177-3AD203B41FA5}">
                      <a16:colId xmlns:a16="http://schemas.microsoft.com/office/drawing/2014/main" val="1268614417"/>
                    </a:ext>
                  </a:extLst>
                </a:gridCol>
                <a:gridCol w="330518">
                  <a:extLst>
                    <a:ext uri="{9D8B030D-6E8A-4147-A177-3AD203B41FA5}">
                      <a16:colId xmlns:a16="http://schemas.microsoft.com/office/drawing/2014/main" val="908678696"/>
                    </a:ext>
                  </a:extLst>
                </a:gridCol>
                <a:gridCol w="330518">
                  <a:extLst>
                    <a:ext uri="{9D8B030D-6E8A-4147-A177-3AD203B41FA5}">
                      <a16:colId xmlns:a16="http://schemas.microsoft.com/office/drawing/2014/main" val="2462219944"/>
                    </a:ext>
                  </a:extLst>
                </a:gridCol>
                <a:gridCol w="330518">
                  <a:extLst>
                    <a:ext uri="{9D8B030D-6E8A-4147-A177-3AD203B41FA5}">
                      <a16:colId xmlns:a16="http://schemas.microsoft.com/office/drawing/2014/main" val="3406904629"/>
                    </a:ext>
                  </a:extLst>
                </a:gridCol>
                <a:gridCol w="330518">
                  <a:extLst>
                    <a:ext uri="{9D8B030D-6E8A-4147-A177-3AD203B41FA5}">
                      <a16:colId xmlns:a16="http://schemas.microsoft.com/office/drawing/2014/main" val="487939933"/>
                    </a:ext>
                  </a:extLst>
                </a:gridCol>
                <a:gridCol w="210312">
                  <a:extLst>
                    <a:ext uri="{9D8B030D-6E8A-4147-A177-3AD203B41FA5}">
                      <a16:colId xmlns:a16="http://schemas.microsoft.com/office/drawing/2014/main" val="2568498530"/>
                    </a:ext>
                  </a:extLst>
                </a:gridCol>
                <a:gridCol w="210312">
                  <a:extLst>
                    <a:ext uri="{9D8B030D-6E8A-4147-A177-3AD203B41FA5}">
                      <a16:colId xmlns:a16="http://schemas.microsoft.com/office/drawing/2014/main" val="1110252450"/>
                    </a:ext>
                  </a:extLst>
                </a:gridCol>
                <a:gridCol w="210312">
                  <a:extLst>
                    <a:ext uri="{9D8B030D-6E8A-4147-A177-3AD203B41FA5}">
                      <a16:colId xmlns:a16="http://schemas.microsoft.com/office/drawing/2014/main" val="1454892254"/>
                    </a:ext>
                  </a:extLst>
                </a:gridCol>
                <a:gridCol w="210312">
                  <a:extLst>
                    <a:ext uri="{9D8B030D-6E8A-4147-A177-3AD203B41FA5}">
                      <a16:colId xmlns:a16="http://schemas.microsoft.com/office/drawing/2014/main" val="997247567"/>
                    </a:ext>
                  </a:extLst>
                </a:gridCol>
                <a:gridCol w="210312">
                  <a:extLst>
                    <a:ext uri="{9D8B030D-6E8A-4147-A177-3AD203B41FA5}">
                      <a16:colId xmlns:a16="http://schemas.microsoft.com/office/drawing/2014/main" val="3231826194"/>
                    </a:ext>
                  </a:extLst>
                </a:gridCol>
                <a:gridCol w="210312">
                  <a:extLst>
                    <a:ext uri="{9D8B030D-6E8A-4147-A177-3AD203B41FA5}">
                      <a16:colId xmlns:a16="http://schemas.microsoft.com/office/drawing/2014/main" val="607949956"/>
                    </a:ext>
                  </a:extLst>
                </a:gridCol>
                <a:gridCol w="210312">
                  <a:extLst>
                    <a:ext uri="{9D8B030D-6E8A-4147-A177-3AD203B41FA5}">
                      <a16:colId xmlns:a16="http://schemas.microsoft.com/office/drawing/2014/main" val="3217610261"/>
                    </a:ext>
                  </a:extLst>
                </a:gridCol>
                <a:gridCol w="210312">
                  <a:extLst>
                    <a:ext uri="{9D8B030D-6E8A-4147-A177-3AD203B41FA5}">
                      <a16:colId xmlns:a16="http://schemas.microsoft.com/office/drawing/2014/main" val="728124988"/>
                    </a:ext>
                  </a:extLst>
                </a:gridCol>
                <a:gridCol w="210312">
                  <a:extLst>
                    <a:ext uri="{9D8B030D-6E8A-4147-A177-3AD203B41FA5}">
                      <a16:colId xmlns:a16="http://schemas.microsoft.com/office/drawing/2014/main" val="4180340929"/>
                    </a:ext>
                  </a:extLst>
                </a:gridCol>
                <a:gridCol w="210312">
                  <a:extLst>
                    <a:ext uri="{9D8B030D-6E8A-4147-A177-3AD203B41FA5}">
                      <a16:colId xmlns:a16="http://schemas.microsoft.com/office/drawing/2014/main" val="808736640"/>
                    </a:ext>
                  </a:extLst>
                </a:gridCol>
                <a:gridCol w="210312">
                  <a:extLst>
                    <a:ext uri="{9D8B030D-6E8A-4147-A177-3AD203B41FA5}">
                      <a16:colId xmlns:a16="http://schemas.microsoft.com/office/drawing/2014/main" val="4244132485"/>
                    </a:ext>
                  </a:extLst>
                </a:gridCol>
                <a:gridCol w="290830">
                  <a:extLst>
                    <a:ext uri="{9D8B030D-6E8A-4147-A177-3AD203B41FA5}">
                      <a16:colId xmlns:a16="http://schemas.microsoft.com/office/drawing/2014/main" val="882725274"/>
                    </a:ext>
                  </a:extLst>
                </a:gridCol>
                <a:gridCol w="210312">
                  <a:extLst>
                    <a:ext uri="{9D8B030D-6E8A-4147-A177-3AD203B41FA5}">
                      <a16:colId xmlns:a16="http://schemas.microsoft.com/office/drawing/2014/main" val="2926409138"/>
                    </a:ext>
                  </a:extLst>
                </a:gridCol>
                <a:gridCol w="210312">
                  <a:extLst>
                    <a:ext uri="{9D8B030D-6E8A-4147-A177-3AD203B41FA5}">
                      <a16:colId xmlns:a16="http://schemas.microsoft.com/office/drawing/2014/main" val="2284251254"/>
                    </a:ext>
                  </a:extLst>
                </a:gridCol>
                <a:gridCol w="210312">
                  <a:extLst>
                    <a:ext uri="{9D8B030D-6E8A-4147-A177-3AD203B41FA5}">
                      <a16:colId xmlns:a16="http://schemas.microsoft.com/office/drawing/2014/main" val="48350107"/>
                    </a:ext>
                  </a:extLst>
                </a:gridCol>
                <a:gridCol w="210312">
                  <a:extLst>
                    <a:ext uri="{9D8B030D-6E8A-4147-A177-3AD203B41FA5}">
                      <a16:colId xmlns:a16="http://schemas.microsoft.com/office/drawing/2014/main" val="658633915"/>
                    </a:ext>
                  </a:extLst>
                </a:gridCol>
                <a:gridCol w="210312">
                  <a:extLst>
                    <a:ext uri="{9D8B030D-6E8A-4147-A177-3AD203B41FA5}">
                      <a16:colId xmlns:a16="http://schemas.microsoft.com/office/drawing/2014/main" val="3339921651"/>
                    </a:ext>
                  </a:extLst>
                </a:gridCol>
                <a:gridCol w="210312">
                  <a:extLst>
                    <a:ext uri="{9D8B030D-6E8A-4147-A177-3AD203B41FA5}">
                      <a16:colId xmlns:a16="http://schemas.microsoft.com/office/drawing/2014/main" val="1561759150"/>
                    </a:ext>
                  </a:extLst>
                </a:gridCol>
                <a:gridCol w="210312">
                  <a:extLst>
                    <a:ext uri="{9D8B030D-6E8A-4147-A177-3AD203B41FA5}">
                      <a16:colId xmlns:a16="http://schemas.microsoft.com/office/drawing/2014/main" val="1527184065"/>
                    </a:ext>
                  </a:extLst>
                </a:gridCol>
                <a:gridCol w="210312">
                  <a:extLst>
                    <a:ext uri="{9D8B030D-6E8A-4147-A177-3AD203B41FA5}">
                      <a16:colId xmlns:a16="http://schemas.microsoft.com/office/drawing/2014/main" val="1500702761"/>
                    </a:ext>
                  </a:extLst>
                </a:gridCol>
                <a:gridCol w="210312">
                  <a:extLst>
                    <a:ext uri="{9D8B030D-6E8A-4147-A177-3AD203B41FA5}">
                      <a16:colId xmlns:a16="http://schemas.microsoft.com/office/drawing/2014/main" val="3454768298"/>
                    </a:ext>
                  </a:extLst>
                </a:gridCol>
                <a:gridCol w="210312">
                  <a:extLst>
                    <a:ext uri="{9D8B030D-6E8A-4147-A177-3AD203B41FA5}">
                      <a16:colId xmlns:a16="http://schemas.microsoft.com/office/drawing/2014/main" val="608127075"/>
                    </a:ext>
                  </a:extLst>
                </a:gridCol>
                <a:gridCol w="210312">
                  <a:extLst>
                    <a:ext uri="{9D8B030D-6E8A-4147-A177-3AD203B41FA5}">
                      <a16:colId xmlns:a16="http://schemas.microsoft.com/office/drawing/2014/main" val="4131089307"/>
                    </a:ext>
                  </a:extLst>
                </a:gridCol>
                <a:gridCol w="208280">
                  <a:extLst>
                    <a:ext uri="{9D8B030D-6E8A-4147-A177-3AD203B41FA5}">
                      <a16:colId xmlns:a16="http://schemas.microsoft.com/office/drawing/2014/main" val="1484101347"/>
                    </a:ext>
                  </a:extLst>
                </a:gridCol>
                <a:gridCol w="212344">
                  <a:extLst>
                    <a:ext uri="{9D8B030D-6E8A-4147-A177-3AD203B41FA5}">
                      <a16:colId xmlns:a16="http://schemas.microsoft.com/office/drawing/2014/main" val="2884100102"/>
                    </a:ext>
                  </a:extLst>
                </a:gridCol>
                <a:gridCol w="210312">
                  <a:extLst>
                    <a:ext uri="{9D8B030D-6E8A-4147-A177-3AD203B41FA5}">
                      <a16:colId xmlns:a16="http://schemas.microsoft.com/office/drawing/2014/main" val="1400364441"/>
                    </a:ext>
                  </a:extLst>
                </a:gridCol>
                <a:gridCol w="210312">
                  <a:extLst>
                    <a:ext uri="{9D8B030D-6E8A-4147-A177-3AD203B41FA5}">
                      <a16:colId xmlns:a16="http://schemas.microsoft.com/office/drawing/2014/main" val="902358124"/>
                    </a:ext>
                  </a:extLst>
                </a:gridCol>
                <a:gridCol w="210312">
                  <a:extLst>
                    <a:ext uri="{9D8B030D-6E8A-4147-A177-3AD203B41FA5}">
                      <a16:colId xmlns:a16="http://schemas.microsoft.com/office/drawing/2014/main" val="2519315422"/>
                    </a:ext>
                  </a:extLst>
                </a:gridCol>
                <a:gridCol w="210312">
                  <a:extLst>
                    <a:ext uri="{9D8B030D-6E8A-4147-A177-3AD203B41FA5}">
                      <a16:colId xmlns:a16="http://schemas.microsoft.com/office/drawing/2014/main" val="1286753868"/>
                    </a:ext>
                  </a:extLst>
                </a:gridCol>
                <a:gridCol w="210312">
                  <a:extLst>
                    <a:ext uri="{9D8B030D-6E8A-4147-A177-3AD203B41FA5}">
                      <a16:colId xmlns:a16="http://schemas.microsoft.com/office/drawing/2014/main" val="568032478"/>
                    </a:ext>
                  </a:extLst>
                </a:gridCol>
                <a:gridCol w="210312">
                  <a:extLst>
                    <a:ext uri="{9D8B030D-6E8A-4147-A177-3AD203B41FA5}">
                      <a16:colId xmlns:a16="http://schemas.microsoft.com/office/drawing/2014/main" val="3210864093"/>
                    </a:ext>
                  </a:extLst>
                </a:gridCol>
                <a:gridCol w="210312">
                  <a:extLst>
                    <a:ext uri="{9D8B030D-6E8A-4147-A177-3AD203B41FA5}">
                      <a16:colId xmlns:a16="http://schemas.microsoft.com/office/drawing/2014/main" val="4089156215"/>
                    </a:ext>
                  </a:extLst>
                </a:gridCol>
                <a:gridCol w="210312">
                  <a:extLst>
                    <a:ext uri="{9D8B030D-6E8A-4147-A177-3AD203B41FA5}">
                      <a16:colId xmlns:a16="http://schemas.microsoft.com/office/drawing/2014/main" val="815479137"/>
                    </a:ext>
                  </a:extLst>
                </a:gridCol>
                <a:gridCol w="210312">
                  <a:extLst>
                    <a:ext uri="{9D8B030D-6E8A-4147-A177-3AD203B41FA5}">
                      <a16:colId xmlns:a16="http://schemas.microsoft.com/office/drawing/2014/main" val="4146766223"/>
                    </a:ext>
                  </a:extLst>
                </a:gridCol>
                <a:gridCol w="210312">
                  <a:extLst>
                    <a:ext uri="{9D8B030D-6E8A-4147-A177-3AD203B41FA5}">
                      <a16:colId xmlns:a16="http://schemas.microsoft.com/office/drawing/2014/main" val="2198613090"/>
                    </a:ext>
                  </a:extLst>
                </a:gridCol>
                <a:gridCol w="210312">
                  <a:extLst>
                    <a:ext uri="{9D8B030D-6E8A-4147-A177-3AD203B41FA5}">
                      <a16:colId xmlns:a16="http://schemas.microsoft.com/office/drawing/2014/main" val="783677105"/>
                    </a:ext>
                  </a:extLst>
                </a:gridCol>
                <a:gridCol w="210312">
                  <a:extLst>
                    <a:ext uri="{9D8B030D-6E8A-4147-A177-3AD203B41FA5}">
                      <a16:colId xmlns:a16="http://schemas.microsoft.com/office/drawing/2014/main" val="3458612897"/>
                    </a:ext>
                  </a:extLst>
                </a:gridCol>
                <a:gridCol w="210312">
                  <a:extLst>
                    <a:ext uri="{9D8B030D-6E8A-4147-A177-3AD203B41FA5}">
                      <a16:colId xmlns:a16="http://schemas.microsoft.com/office/drawing/2014/main" val="92484916"/>
                    </a:ext>
                  </a:extLst>
                </a:gridCol>
                <a:gridCol w="210312">
                  <a:extLst>
                    <a:ext uri="{9D8B030D-6E8A-4147-A177-3AD203B41FA5}">
                      <a16:colId xmlns:a16="http://schemas.microsoft.com/office/drawing/2014/main" val="1427159074"/>
                    </a:ext>
                  </a:extLst>
                </a:gridCol>
                <a:gridCol w="210312">
                  <a:extLst>
                    <a:ext uri="{9D8B030D-6E8A-4147-A177-3AD203B41FA5}">
                      <a16:colId xmlns:a16="http://schemas.microsoft.com/office/drawing/2014/main" val="857878928"/>
                    </a:ext>
                  </a:extLst>
                </a:gridCol>
                <a:gridCol w="210312">
                  <a:extLst>
                    <a:ext uri="{9D8B030D-6E8A-4147-A177-3AD203B41FA5}">
                      <a16:colId xmlns:a16="http://schemas.microsoft.com/office/drawing/2014/main" val="2374746064"/>
                    </a:ext>
                  </a:extLst>
                </a:gridCol>
                <a:gridCol w="210312">
                  <a:extLst>
                    <a:ext uri="{9D8B030D-6E8A-4147-A177-3AD203B41FA5}">
                      <a16:colId xmlns:a16="http://schemas.microsoft.com/office/drawing/2014/main" val="3790759269"/>
                    </a:ext>
                  </a:extLst>
                </a:gridCol>
                <a:gridCol w="373380">
                  <a:extLst>
                    <a:ext uri="{9D8B030D-6E8A-4147-A177-3AD203B41FA5}">
                      <a16:colId xmlns:a16="http://schemas.microsoft.com/office/drawing/2014/main" val="1832082063"/>
                    </a:ext>
                  </a:extLst>
                </a:gridCol>
              </a:tblGrid>
              <a:tr h="370840">
                <a:tc>
                  <a:txBody>
                    <a:bodyPr/>
                    <a:lstStyle/>
                    <a:p>
                      <a:endParaRPr lang="en-US" sz="1100" b="1" dirty="0">
                        <a:solidFill>
                          <a:srgbClr val="FF0000"/>
                        </a:solidFill>
                      </a:endParaRPr>
                    </a:p>
                  </a:txBody>
                  <a:tcPr>
                    <a:solidFill>
                      <a:schemeClr val="bg1">
                        <a:lumMod val="65000"/>
                      </a:schemeClr>
                    </a:solidFill>
                  </a:tcPr>
                </a:tc>
                <a:tc>
                  <a:txBody>
                    <a:bodyPr/>
                    <a:lstStyle/>
                    <a:p>
                      <a:r>
                        <a:rPr lang="en-US" sz="1100" b="1" dirty="0">
                          <a:solidFill>
                            <a:srgbClr val="FF0000"/>
                          </a:solidFill>
                        </a:rPr>
                        <a:t>f1</a:t>
                      </a:r>
                    </a:p>
                  </a:txBody>
                  <a:tcPr>
                    <a:solidFill>
                      <a:schemeClr val="bg1">
                        <a:lumMod val="65000"/>
                      </a:schemeClr>
                    </a:solidFill>
                  </a:tcPr>
                </a:tc>
                <a:tc>
                  <a:txBody>
                    <a:bodyPr/>
                    <a:lstStyle/>
                    <a:p>
                      <a:r>
                        <a:rPr lang="en-US" sz="1100" b="1" dirty="0">
                          <a:solidFill>
                            <a:srgbClr val="FF0000"/>
                          </a:solidFill>
                        </a:rPr>
                        <a:t>f2</a:t>
                      </a:r>
                    </a:p>
                  </a:txBody>
                  <a:tcPr>
                    <a:solidFill>
                      <a:schemeClr val="bg1">
                        <a:lumMod val="65000"/>
                      </a:schemeClr>
                    </a:solidFill>
                  </a:tcPr>
                </a:tc>
                <a:tc>
                  <a:txBody>
                    <a:bodyPr/>
                    <a:lstStyle/>
                    <a:p>
                      <a:r>
                        <a:rPr lang="en-US" sz="1100" b="1" dirty="0">
                          <a:solidFill>
                            <a:srgbClr val="FF0000"/>
                          </a:solidFill>
                        </a:rPr>
                        <a:t>f3</a:t>
                      </a:r>
                    </a:p>
                  </a:txBody>
                  <a:tcPr>
                    <a:solidFill>
                      <a:schemeClr val="bg1">
                        <a:lumMod val="65000"/>
                      </a:schemeClr>
                    </a:solidFill>
                  </a:tcPr>
                </a:tc>
                <a:tc>
                  <a:txBody>
                    <a:bodyPr/>
                    <a:lstStyle/>
                    <a:p>
                      <a:r>
                        <a:rPr lang="en-US" sz="1100" b="1" dirty="0">
                          <a:solidFill>
                            <a:srgbClr val="FF0000"/>
                          </a:solidFill>
                        </a:rPr>
                        <a:t>f4</a:t>
                      </a:r>
                    </a:p>
                  </a:txBody>
                  <a:tcPr>
                    <a:solidFill>
                      <a:schemeClr val="bg1">
                        <a:lumMod val="65000"/>
                      </a:schemeClr>
                    </a:solidFill>
                  </a:tcPr>
                </a:tc>
                <a:tc>
                  <a:txBody>
                    <a:bodyPr/>
                    <a:lstStyle/>
                    <a:p>
                      <a:r>
                        <a:rPr lang="en-US" sz="1100" b="1" dirty="0">
                          <a:solidFill>
                            <a:srgbClr val="FF0000"/>
                          </a:solidFill>
                        </a:rPr>
                        <a:t>f5</a:t>
                      </a: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r>
                        <a:rPr lang="en-US" sz="1100" b="1" dirty="0">
                          <a:solidFill>
                            <a:srgbClr val="FF0000"/>
                          </a:solidFill>
                        </a:rPr>
                        <a:t>..</a:t>
                      </a: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endParaRPr lang="en-US" sz="1100" b="1" dirty="0">
                        <a:solidFill>
                          <a:srgbClr val="FF0000"/>
                        </a:solidFill>
                      </a:endParaRPr>
                    </a:p>
                  </a:txBody>
                  <a:tcPr>
                    <a:solidFill>
                      <a:schemeClr val="bg1">
                        <a:lumMod val="65000"/>
                      </a:schemeClr>
                    </a:solidFill>
                  </a:tcPr>
                </a:tc>
                <a:tc>
                  <a:txBody>
                    <a:bodyPr/>
                    <a:lstStyle/>
                    <a:p>
                      <a:r>
                        <a:rPr lang="en-US" sz="1100" b="1" dirty="0" err="1">
                          <a:solidFill>
                            <a:srgbClr val="FF0000"/>
                          </a:solidFill>
                        </a:rPr>
                        <a:t>fm</a:t>
                      </a:r>
                      <a:endParaRPr lang="en-US" sz="1100" b="1" dirty="0">
                        <a:solidFill>
                          <a:srgbClr val="FF0000"/>
                        </a:solidFill>
                      </a:endParaRPr>
                    </a:p>
                  </a:txBody>
                  <a:tcPr>
                    <a:solidFill>
                      <a:schemeClr val="bg1">
                        <a:lumMod val="65000"/>
                      </a:schemeClr>
                    </a:solidFill>
                  </a:tcPr>
                </a:tc>
                <a:extLst>
                  <a:ext uri="{0D108BD9-81ED-4DB2-BD59-A6C34878D82A}">
                    <a16:rowId xmlns:a16="http://schemas.microsoft.com/office/drawing/2014/main" val="2682254067"/>
                  </a:ext>
                </a:extLst>
              </a:tr>
              <a:tr h="370840">
                <a:tc>
                  <a:txBody>
                    <a:bodyPr/>
                    <a:lstStyle/>
                    <a:p>
                      <a:r>
                        <a:rPr lang="en-US" sz="1100" b="1" dirty="0">
                          <a:solidFill>
                            <a:srgbClr val="FF0000"/>
                          </a:solidFill>
                        </a:rPr>
                        <a:t>I1</a:t>
                      </a:r>
                    </a:p>
                  </a:txBody>
                  <a:tcPr>
                    <a:solidFill>
                      <a:schemeClr val="bg1">
                        <a:lumMod val="65000"/>
                      </a:scheme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38584770"/>
                  </a:ext>
                </a:extLst>
              </a:tr>
              <a:tr h="370840">
                <a:tc>
                  <a:txBody>
                    <a:bodyPr/>
                    <a:lstStyle/>
                    <a:p>
                      <a:r>
                        <a:rPr lang="en-US" sz="1100" b="1" dirty="0">
                          <a:solidFill>
                            <a:srgbClr val="FF0000"/>
                          </a:solidFill>
                        </a:rPr>
                        <a:t>I2</a:t>
                      </a:r>
                    </a:p>
                  </a:txBody>
                  <a:tcPr>
                    <a:solidFill>
                      <a:schemeClr val="bg1">
                        <a:lumMod val="65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8052073"/>
                  </a:ext>
                </a:extLst>
              </a:tr>
              <a:tr h="370840">
                <a:tc>
                  <a:txBody>
                    <a:bodyPr/>
                    <a:lstStyle/>
                    <a:p>
                      <a:r>
                        <a:rPr lang="en-US" sz="1100" b="1" dirty="0">
                          <a:solidFill>
                            <a:srgbClr val="FF0000"/>
                          </a:solidFill>
                        </a:rPr>
                        <a:t>I3</a:t>
                      </a:r>
                    </a:p>
                  </a:txBody>
                  <a:tcPr>
                    <a:solidFill>
                      <a:schemeClr val="bg1">
                        <a:lumMod val="65000"/>
                      </a:scheme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35666218"/>
                  </a:ext>
                </a:extLst>
              </a:tr>
              <a:tr h="370840">
                <a:tc>
                  <a:txBody>
                    <a:bodyPr/>
                    <a:lstStyle/>
                    <a:p>
                      <a:r>
                        <a:rPr lang="en-US" sz="1100" b="1" dirty="0">
                          <a:solidFill>
                            <a:srgbClr val="FF0000"/>
                          </a:solidFill>
                        </a:rPr>
                        <a:t>I4</a:t>
                      </a:r>
                    </a:p>
                  </a:txBody>
                  <a:tcPr>
                    <a:solidFill>
                      <a:schemeClr val="bg1">
                        <a:lumMod val="6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85155498"/>
                  </a:ext>
                </a:extLst>
              </a:tr>
              <a:tr h="370840">
                <a:tc>
                  <a:txBody>
                    <a:bodyPr/>
                    <a:lstStyle/>
                    <a:p>
                      <a:r>
                        <a:rPr lang="en-US" sz="1100" b="1" dirty="0">
                          <a:solidFill>
                            <a:srgbClr val="FF0000"/>
                          </a:solidFill>
                        </a:rPr>
                        <a:t>..</a:t>
                      </a:r>
                    </a:p>
                  </a:txBody>
                  <a:tcPr>
                    <a:solidFill>
                      <a:schemeClr val="bg1">
                        <a:lumMod val="6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4841178"/>
                  </a:ext>
                </a:extLst>
              </a:tr>
              <a:tr h="370840">
                <a:tc>
                  <a:txBody>
                    <a:bodyPr/>
                    <a:lstStyle/>
                    <a:p>
                      <a:endParaRPr lang="en-US" sz="1100" b="1" dirty="0">
                        <a:solidFill>
                          <a:srgbClr val="FF0000"/>
                        </a:solidFill>
                      </a:endParaRPr>
                    </a:p>
                  </a:txBody>
                  <a:tcPr>
                    <a:solidFill>
                      <a:schemeClr val="bg1">
                        <a:lumMod val="6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10026080"/>
                  </a:ext>
                </a:extLst>
              </a:tr>
              <a:tr h="370840">
                <a:tc>
                  <a:txBody>
                    <a:bodyPr/>
                    <a:lstStyle/>
                    <a:p>
                      <a:endParaRPr lang="en-US" sz="1100" b="1" dirty="0">
                        <a:solidFill>
                          <a:srgbClr val="FF0000"/>
                        </a:solidFill>
                      </a:endParaRPr>
                    </a:p>
                  </a:txBody>
                  <a:tcPr>
                    <a:solidFill>
                      <a:schemeClr val="bg1">
                        <a:lumMod val="6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88278409"/>
                  </a:ext>
                </a:extLst>
              </a:tr>
              <a:tr h="370840">
                <a:tc>
                  <a:txBody>
                    <a:bodyPr/>
                    <a:lstStyle/>
                    <a:p>
                      <a:endParaRPr lang="en-US" sz="1100" b="1" dirty="0">
                        <a:solidFill>
                          <a:srgbClr val="FF0000"/>
                        </a:solidFill>
                      </a:endParaRPr>
                    </a:p>
                  </a:txBody>
                  <a:tcPr>
                    <a:solidFill>
                      <a:schemeClr val="bg1">
                        <a:lumMod val="6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95893217"/>
                  </a:ext>
                </a:extLst>
              </a:tr>
              <a:tr h="370840">
                <a:tc>
                  <a:txBody>
                    <a:bodyPr/>
                    <a:lstStyle/>
                    <a:p>
                      <a:r>
                        <a:rPr lang="en-US" sz="1100" b="1" dirty="0">
                          <a:solidFill>
                            <a:srgbClr val="FF0000"/>
                          </a:solidFill>
                        </a:rPr>
                        <a:t>In</a:t>
                      </a:r>
                    </a:p>
                  </a:txBody>
                  <a:tcPr>
                    <a:solidFill>
                      <a:schemeClr val="bg1">
                        <a:lumMod val="65000"/>
                      </a:scheme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02639143"/>
                  </a:ext>
                </a:extLst>
              </a:tr>
            </a:tbl>
          </a:graphicData>
        </a:graphic>
      </p:graphicFrame>
      <p:sp>
        <p:nvSpPr>
          <p:cNvPr id="5"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OUR NEW-OLD PROBLEM</a:t>
            </a:r>
          </a:p>
        </p:txBody>
      </p:sp>
      <p:sp>
        <p:nvSpPr>
          <p:cNvPr id="6" name="TextBox 5"/>
          <p:cNvSpPr txBox="1"/>
          <p:nvPr/>
        </p:nvSpPr>
        <p:spPr>
          <a:xfrm>
            <a:off x="2948920" y="1211731"/>
            <a:ext cx="6619761" cy="369332"/>
          </a:xfrm>
          <a:prstGeom prst="rect">
            <a:avLst/>
          </a:prstGeom>
          <a:noFill/>
        </p:spPr>
        <p:txBody>
          <a:bodyPr wrap="none" rtlCol="0">
            <a:spAutoFit/>
          </a:bodyPr>
          <a:lstStyle/>
          <a:p>
            <a:r>
              <a:rPr lang="en-US" dirty="0"/>
              <a:t>How do you a </a:t>
            </a:r>
            <a:r>
              <a:rPr lang="en-US" i="1" dirty="0"/>
              <a:t>priori</a:t>
            </a:r>
            <a:r>
              <a:rPr lang="en-US" dirty="0"/>
              <a:t> ascertain the features important for your model?</a:t>
            </a:r>
          </a:p>
        </p:txBody>
      </p:sp>
      <p:sp>
        <p:nvSpPr>
          <p:cNvPr id="2" name="Flecha izquierda y derecha 1"/>
          <p:cNvSpPr/>
          <p:nvPr/>
        </p:nvSpPr>
        <p:spPr>
          <a:xfrm>
            <a:off x="675151" y="1581063"/>
            <a:ext cx="10825656" cy="559407"/>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p:cNvSpPr txBox="1"/>
          <p:nvPr/>
        </p:nvSpPr>
        <p:spPr>
          <a:xfrm>
            <a:off x="5402317" y="1676100"/>
            <a:ext cx="2045753" cy="369332"/>
          </a:xfrm>
          <a:prstGeom prst="rect">
            <a:avLst/>
          </a:prstGeom>
          <a:noFill/>
        </p:spPr>
        <p:txBody>
          <a:bodyPr wrap="none" rtlCol="0">
            <a:spAutoFit/>
          </a:bodyPr>
          <a:lstStyle/>
          <a:p>
            <a:r>
              <a:rPr lang="es-ES" dirty="0"/>
              <a:t>High </a:t>
            </a:r>
            <a:r>
              <a:rPr lang="es-ES" dirty="0" err="1"/>
              <a:t>dimensionality</a:t>
            </a:r>
            <a:endParaRPr lang="es-ES" dirty="0"/>
          </a:p>
        </p:txBody>
      </p:sp>
    </p:spTree>
    <p:extLst>
      <p:ext uri="{BB962C8B-B14F-4D97-AF65-F5344CB8AC3E}">
        <p14:creationId xmlns:p14="http://schemas.microsoft.com/office/powerpoint/2010/main" val="94939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4" y="1711491"/>
            <a:ext cx="5843641" cy="3935329"/>
          </a:xfrm>
          <a:prstGeom prst="rect">
            <a:avLst/>
          </a:prstGeom>
        </p:spPr>
      </p:pic>
      <p:sp>
        <p:nvSpPr>
          <p:cNvPr id="5" name="TextBox 4"/>
          <p:cNvSpPr txBox="1"/>
          <p:nvPr/>
        </p:nvSpPr>
        <p:spPr>
          <a:xfrm>
            <a:off x="1722956" y="1149195"/>
            <a:ext cx="2590196" cy="369332"/>
          </a:xfrm>
          <a:prstGeom prst="rect">
            <a:avLst/>
          </a:prstGeom>
          <a:noFill/>
        </p:spPr>
        <p:txBody>
          <a:bodyPr wrap="none" rtlCol="0">
            <a:spAutoFit/>
          </a:bodyPr>
          <a:lstStyle/>
          <a:p>
            <a:r>
              <a:rPr lang="en-US" dirty="0"/>
              <a:t>Flocking behavior of birds</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2872" y="1711492"/>
            <a:ext cx="5933736" cy="3935329"/>
          </a:xfrm>
          <a:prstGeom prst="rect">
            <a:avLst/>
          </a:prstGeom>
        </p:spPr>
      </p:pic>
      <p:sp>
        <p:nvSpPr>
          <p:cNvPr id="9" name="TextBox 8"/>
          <p:cNvSpPr txBox="1"/>
          <p:nvPr/>
        </p:nvSpPr>
        <p:spPr>
          <a:xfrm>
            <a:off x="8026918" y="1149195"/>
            <a:ext cx="2655855" cy="369332"/>
          </a:xfrm>
          <a:prstGeom prst="rect">
            <a:avLst/>
          </a:prstGeom>
          <a:noFill/>
        </p:spPr>
        <p:txBody>
          <a:bodyPr wrap="none" rtlCol="0">
            <a:spAutoFit/>
          </a:bodyPr>
          <a:lstStyle/>
          <a:p>
            <a:r>
              <a:rPr lang="en-US" dirty="0" err="1"/>
              <a:t>Behaviour</a:t>
            </a:r>
            <a:r>
              <a:rPr lang="en-US" dirty="0"/>
              <a:t> of social insects</a:t>
            </a:r>
          </a:p>
        </p:txBody>
      </p:sp>
      <p:sp>
        <p:nvSpPr>
          <p:cNvPr id="10"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SOCIAL COMPUTING</a:t>
            </a:r>
          </a:p>
        </p:txBody>
      </p:sp>
    </p:spTree>
    <p:extLst>
      <p:ext uri="{BB962C8B-B14F-4D97-AF65-F5344CB8AC3E}">
        <p14:creationId xmlns:p14="http://schemas.microsoft.com/office/powerpoint/2010/main" val="961284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NATURAL COMPUTING IN PRACTICE</a:t>
            </a:r>
          </a:p>
        </p:txBody>
      </p:sp>
      <p:sp>
        <p:nvSpPr>
          <p:cNvPr id="5" name="TextBox 4"/>
          <p:cNvSpPr txBox="1"/>
          <p:nvPr/>
        </p:nvSpPr>
        <p:spPr>
          <a:xfrm>
            <a:off x="2279436" y="1732546"/>
            <a:ext cx="7826694" cy="769441"/>
          </a:xfrm>
          <a:prstGeom prst="rect">
            <a:avLst/>
          </a:prstGeom>
          <a:noFill/>
        </p:spPr>
        <p:txBody>
          <a:bodyPr wrap="none" rtlCol="0">
            <a:spAutoFit/>
          </a:bodyPr>
          <a:lstStyle/>
          <a:p>
            <a:r>
              <a:rPr lang="en-US" sz="4400" dirty="0"/>
              <a:t>Why do natural algorithms work?</a:t>
            </a:r>
          </a:p>
        </p:txBody>
      </p:sp>
      <p:sp>
        <p:nvSpPr>
          <p:cNvPr id="6" name="TextBox 5"/>
          <p:cNvSpPr txBox="1"/>
          <p:nvPr/>
        </p:nvSpPr>
        <p:spPr>
          <a:xfrm>
            <a:off x="2279436" y="3184351"/>
            <a:ext cx="8123868" cy="1446550"/>
          </a:xfrm>
          <a:prstGeom prst="rect">
            <a:avLst/>
          </a:prstGeom>
          <a:noFill/>
        </p:spPr>
        <p:txBody>
          <a:bodyPr wrap="square" rtlCol="0">
            <a:spAutoFit/>
          </a:bodyPr>
          <a:lstStyle/>
          <a:p>
            <a:r>
              <a:rPr lang="en-US" sz="4400" dirty="0"/>
              <a:t>Which are the components of our “search algorithm”?</a:t>
            </a:r>
          </a:p>
        </p:txBody>
      </p:sp>
    </p:spTree>
    <p:extLst>
      <p:ext uri="{BB962C8B-B14F-4D97-AF65-F5344CB8AC3E}">
        <p14:creationId xmlns:p14="http://schemas.microsoft.com/office/powerpoint/2010/main" val="4175606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3587" y="451950"/>
            <a:ext cx="3648916" cy="5471362"/>
          </a:xfrm>
          <a:prstGeom prst="rect">
            <a:avLst/>
          </a:prstGeom>
        </p:spPr>
      </p:pic>
    </p:spTree>
    <p:extLst>
      <p:ext uri="{BB962C8B-B14F-4D97-AF65-F5344CB8AC3E}">
        <p14:creationId xmlns:p14="http://schemas.microsoft.com/office/powerpoint/2010/main" val="1558343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
        <p:nvSpPr>
          <p:cNvPr id="2" name="Title 1"/>
          <p:cNvSpPr>
            <a:spLocks noGrp="1"/>
          </p:cNvSpPr>
          <p:nvPr>
            <p:ph type="ctrTitle"/>
          </p:nvPr>
        </p:nvSpPr>
        <p:spPr/>
        <p:txBody>
          <a:bodyPr/>
          <a:lstStyle/>
          <a:p>
            <a:r>
              <a:rPr lang="en-US" b="1" dirty="0">
                <a:solidFill>
                  <a:srgbClr val="FFC000"/>
                </a:solidFill>
              </a:rPr>
              <a:t>Evolutionary algorithms</a:t>
            </a:r>
          </a:p>
        </p:txBody>
      </p:sp>
    </p:spTree>
    <p:extLst>
      <p:ext uri="{BB962C8B-B14F-4D97-AF65-F5344CB8AC3E}">
        <p14:creationId xmlns:p14="http://schemas.microsoft.com/office/powerpoint/2010/main" val="2119973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70804" y="2995397"/>
            <a:ext cx="5205901" cy="1895400"/>
          </a:xfrm>
          <a:prstGeom prst="rect">
            <a:avLst/>
          </a:prstGeom>
        </p:spPr>
      </p:pic>
      <p:pic>
        <p:nvPicPr>
          <p:cNvPr id="6" name="Picture 5"/>
          <p:cNvPicPr>
            <a:picLocks noChangeAspect="1"/>
          </p:cNvPicPr>
          <p:nvPr/>
        </p:nvPicPr>
        <p:blipFill>
          <a:blip r:embed="rId3"/>
          <a:stretch>
            <a:fillRect/>
          </a:stretch>
        </p:blipFill>
        <p:spPr>
          <a:xfrm>
            <a:off x="7181604" y="1595597"/>
            <a:ext cx="4895101" cy="1166400"/>
          </a:xfrm>
          <a:prstGeom prst="rect">
            <a:avLst/>
          </a:prstGeom>
        </p:spPr>
      </p:pic>
      <p:sp>
        <p:nvSpPr>
          <p:cNvPr id="7" name="Rectangle 9"/>
          <p:cNvSpPr>
            <a:spLocks noChangeArrowheads="1"/>
          </p:cNvSpPr>
          <p:nvPr/>
        </p:nvSpPr>
        <p:spPr bwMode="auto">
          <a:xfrm>
            <a:off x="2633527" y="2076197"/>
            <a:ext cx="2362200" cy="685800"/>
          </a:xfrm>
          <a:prstGeom prst="rect">
            <a:avLst/>
          </a:prstGeom>
          <a:noFill/>
          <a:ln w="9525">
            <a:solidFill>
              <a:schemeClr val="tx1"/>
            </a:solidFill>
            <a:miter lim="800000"/>
            <a:headEnd/>
            <a:tailEnd/>
          </a:ln>
        </p:spPr>
        <p:txBody>
          <a:bodyPr wrap="none" anchor="ctr"/>
          <a:lstStyle/>
          <a:p>
            <a:pPr algn="ctr"/>
            <a:r>
              <a:rPr lang="en-US" sz="1400"/>
              <a:t>Population of answers</a:t>
            </a:r>
          </a:p>
        </p:txBody>
      </p:sp>
      <p:sp>
        <p:nvSpPr>
          <p:cNvPr id="8" name="Line 11"/>
          <p:cNvSpPr>
            <a:spLocks noChangeShapeType="1"/>
          </p:cNvSpPr>
          <p:nvPr/>
        </p:nvSpPr>
        <p:spPr bwMode="auto">
          <a:xfrm>
            <a:off x="3776527" y="2761997"/>
            <a:ext cx="0" cy="304800"/>
          </a:xfrm>
          <a:prstGeom prst="line">
            <a:avLst/>
          </a:prstGeom>
          <a:noFill/>
          <a:ln w="9525">
            <a:solidFill>
              <a:schemeClr val="tx1"/>
            </a:solidFill>
            <a:round/>
            <a:headEnd/>
            <a:tailEnd type="triangle" w="med" len="med"/>
          </a:ln>
        </p:spPr>
        <p:txBody>
          <a:bodyPr/>
          <a:lstStyle/>
          <a:p>
            <a:endParaRPr lang="en-US"/>
          </a:p>
        </p:txBody>
      </p:sp>
      <p:sp>
        <p:nvSpPr>
          <p:cNvPr id="9" name="Rectangle 12"/>
          <p:cNvSpPr>
            <a:spLocks noChangeArrowheads="1"/>
          </p:cNvSpPr>
          <p:nvPr/>
        </p:nvSpPr>
        <p:spPr bwMode="auto">
          <a:xfrm>
            <a:off x="2633527" y="3066797"/>
            <a:ext cx="2362200" cy="685800"/>
          </a:xfrm>
          <a:prstGeom prst="rect">
            <a:avLst/>
          </a:prstGeom>
          <a:noFill/>
          <a:ln w="9525">
            <a:solidFill>
              <a:schemeClr val="tx1"/>
            </a:solidFill>
            <a:miter lim="800000"/>
            <a:headEnd/>
            <a:tailEnd/>
          </a:ln>
        </p:spPr>
        <p:txBody>
          <a:bodyPr wrap="none" anchor="ctr"/>
          <a:lstStyle/>
          <a:p>
            <a:pPr algn="ctr"/>
            <a:r>
              <a:rPr lang="en-US" sz="1400" dirty="0"/>
              <a:t>Select best answers</a:t>
            </a:r>
          </a:p>
        </p:txBody>
      </p:sp>
      <p:sp>
        <p:nvSpPr>
          <p:cNvPr id="10" name="Line 13"/>
          <p:cNvSpPr>
            <a:spLocks noChangeShapeType="1"/>
          </p:cNvSpPr>
          <p:nvPr/>
        </p:nvSpPr>
        <p:spPr bwMode="auto">
          <a:xfrm>
            <a:off x="3776527" y="3752597"/>
            <a:ext cx="0" cy="381000"/>
          </a:xfrm>
          <a:prstGeom prst="line">
            <a:avLst/>
          </a:prstGeom>
          <a:noFill/>
          <a:ln w="9525">
            <a:solidFill>
              <a:schemeClr val="tx1"/>
            </a:solidFill>
            <a:round/>
            <a:headEnd/>
            <a:tailEnd type="triangle" w="med" len="med"/>
          </a:ln>
        </p:spPr>
        <p:txBody>
          <a:bodyPr/>
          <a:lstStyle/>
          <a:p>
            <a:endParaRPr lang="en-US"/>
          </a:p>
        </p:txBody>
      </p:sp>
      <p:sp>
        <p:nvSpPr>
          <p:cNvPr id="11" name="Rectangle 14"/>
          <p:cNvSpPr>
            <a:spLocks noChangeArrowheads="1"/>
          </p:cNvSpPr>
          <p:nvPr/>
        </p:nvSpPr>
        <p:spPr bwMode="auto">
          <a:xfrm>
            <a:off x="2633527" y="4133597"/>
            <a:ext cx="2362200" cy="685800"/>
          </a:xfrm>
          <a:prstGeom prst="rect">
            <a:avLst/>
          </a:prstGeom>
          <a:noFill/>
          <a:ln w="9525">
            <a:solidFill>
              <a:schemeClr val="tx1"/>
            </a:solidFill>
            <a:miter lim="800000"/>
            <a:headEnd/>
            <a:tailEnd/>
          </a:ln>
        </p:spPr>
        <p:txBody>
          <a:bodyPr wrap="none" anchor="ctr"/>
          <a:lstStyle/>
          <a:p>
            <a:pPr algn="ctr"/>
            <a:r>
              <a:rPr lang="en-US" sz="1400"/>
              <a:t>Random mating</a:t>
            </a:r>
          </a:p>
        </p:txBody>
      </p:sp>
      <p:sp>
        <p:nvSpPr>
          <p:cNvPr id="12" name="Line 15"/>
          <p:cNvSpPr>
            <a:spLocks noChangeShapeType="1"/>
          </p:cNvSpPr>
          <p:nvPr/>
        </p:nvSpPr>
        <p:spPr bwMode="auto">
          <a:xfrm>
            <a:off x="3776527" y="4819397"/>
            <a:ext cx="0" cy="381000"/>
          </a:xfrm>
          <a:prstGeom prst="line">
            <a:avLst/>
          </a:prstGeom>
          <a:noFill/>
          <a:ln w="9525">
            <a:solidFill>
              <a:schemeClr val="tx1"/>
            </a:solidFill>
            <a:round/>
            <a:headEnd/>
            <a:tailEnd type="triangle" w="med" len="med"/>
          </a:ln>
        </p:spPr>
        <p:txBody>
          <a:bodyPr/>
          <a:lstStyle/>
          <a:p>
            <a:endParaRPr lang="en-US"/>
          </a:p>
        </p:txBody>
      </p:sp>
      <p:sp>
        <p:nvSpPr>
          <p:cNvPr id="13" name="Rectangle 16"/>
          <p:cNvSpPr>
            <a:spLocks noChangeArrowheads="1"/>
          </p:cNvSpPr>
          <p:nvPr/>
        </p:nvSpPr>
        <p:spPr bwMode="auto">
          <a:xfrm>
            <a:off x="2633527" y="5200397"/>
            <a:ext cx="2362200" cy="685800"/>
          </a:xfrm>
          <a:prstGeom prst="rect">
            <a:avLst/>
          </a:prstGeom>
          <a:noFill/>
          <a:ln w="9525">
            <a:solidFill>
              <a:schemeClr val="tx1"/>
            </a:solidFill>
            <a:miter lim="800000"/>
            <a:headEnd/>
            <a:tailEnd/>
          </a:ln>
        </p:spPr>
        <p:txBody>
          <a:bodyPr wrap="none" anchor="ctr"/>
          <a:lstStyle/>
          <a:p>
            <a:pPr algn="ctr"/>
            <a:r>
              <a:rPr lang="en-US" sz="1400"/>
              <a:t>Recombination/Mutation</a:t>
            </a:r>
          </a:p>
        </p:txBody>
      </p:sp>
      <p:sp>
        <p:nvSpPr>
          <p:cNvPr id="14" name="Freeform 19"/>
          <p:cNvSpPr>
            <a:spLocks/>
          </p:cNvSpPr>
          <p:nvPr/>
        </p:nvSpPr>
        <p:spPr bwMode="auto">
          <a:xfrm>
            <a:off x="3813040" y="2380997"/>
            <a:ext cx="2022475" cy="3821113"/>
          </a:xfrm>
          <a:custGeom>
            <a:avLst/>
            <a:gdLst>
              <a:gd name="T0" fmla="*/ 0 w 1274"/>
              <a:gd name="T1" fmla="*/ 2212 h 2407"/>
              <a:gd name="T2" fmla="*/ 0 w 1274"/>
              <a:gd name="T3" fmla="*/ 2407 h 2407"/>
              <a:gd name="T4" fmla="*/ 1274 w 1274"/>
              <a:gd name="T5" fmla="*/ 2407 h 2407"/>
              <a:gd name="T6" fmla="*/ 1274 w 1274"/>
              <a:gd name="T7" fmla="*/ 0 h 2407"/>
              <a:gd name="T8" fmla="*/ 746 w 1274"/>
              <a:gd name="T9" fmla="*/ 0 h 2407"/>
              <a:gd name="T10" fmla="*/ 0 60000 65536"/>
              <a:gd name="T11" fmla="*/ 0 60000 65536"/>
              <a:gd name="T12" fmla="*/ 0 60000 65536"/>
              <a:gd name="T13" fmla="*/ 0 60000 65536"/>
              <a:gd name="T14" fmla="*/ 0 60000 65536"/>
              <a:gd name="T15" fmla="*/ 0 w 1274"/>
              <a:gd name="T16" fmla="*/ 0 h 2407"/>
              <a:gd name="T17" fmla="*/ 1274 w 1274"/>
              <a:gd name="T18" fmla="*/ 2407 h 2407"/>
            </a:gdLst>
            <a:ahLst/>
            <a:cxnLst>
              <a:cxn ang="T10">
                <a:pos x="T0" y="T1"/>
              </a:cxn>
              <a:cxn ang="T11">
                <a:pos x="T2" y="T3"/>
              </a:cxn>
              <a:cxn ang="T12">
                <a:pos x="T4" y="T5"/>
              </a:cxn>
              <a:cxn ang="T13">
                <a:pos x="T6" y="T7"/>
              </a:cxn>
              <a:cxn ang="T14">
                <a:pos x="T8" y="T9"/>
              </a:cxn>
            </a:cxnLst>
            <a:rect l="T15" t="T16" r="T17" b="T18"/>
            <a:pathLst>
              <a:path w="1274" h="2407">
                <a:moveTo>
                  <a:pt x="0" y="2212"/>
                </a:moveTo>
                <a:lnTo>
                  <a:pt x="0" y="2407"/>
                </a:lnTo>
                <a:lnTo>
                  <a:pt x="1274" y="2407"/>
                </a:lnTo>
                <a:lnTo>
                  <a:pt x="1274" y="0"/>
                </a:lnTo>
                <a:lnTo>
                  <a:pt x="746" y="0"/>
                </a:lnTo>
              </a:path>
            </a:pathLst>
          </a:custGeom>
          <a:noFill/>
          <a:ln w="9525">
            <a:solidFill>
              <a:schemeClr val="tx1"/>
            </a:solidFill>
            <a:round/>
            <a:headEnd/>
            <a:tailEnd type="triangle" w="med" len="med"/>
          </a:ln>
        </p:spPr>
        <p:txBody>
          <a:bodyPr/>
          <a:lstStyle/>
          <a:p>
            <a:endParaRPr lang="en-US">
              <a:latin typeface="Calibri" pitchFamily="34" charset="0"/>
            </a:endParaRPr>
          </a:p>
        </p:txBody>
      </p:sp>
      <p:sp>
        <p:nvSpPr>
          <p:cNvPr id="15" name="Rectangle 20"/>
          <p:cNvSpPr>
            <a:spLocks noChangeArrowheads="1"/>
          </p:cNvSpPr>
          <p:nvPr/>
        </p:nvSpPr>
        <p:spPr bwMode="auto">
          <a:xfrm rot="5400000">
            <a:off x="5344977" y="3960560"/>
            <a:ext cx="1435100" cy="304800"/>
          </a:xfrm>
          <a:prstGeom prst="rect">
            <a:avLst/>
          </a:prstGeom>
          <a:noFill/>
          <a:ln w="9525">
            <a:noFill/>
            <a:miter lim="800000"/>
            <a:headEnd/>
            <a:tailEnd/>
          </a:ln>
        </p:spPr>
        <p:txBody>
          <a:bodyPr wrap="none">
            <a:spAutoFit/>
          </a:bodyPr>
          <a:lstStyle/>
          <a:p>
            <a:r>
              <a:rPr lang="en-US" sz="1400"/>
              <a:t>Next generation</a:t>
            </a:r>
          </a:p>
        </p:txBody>
      </p:sp>
      <p:sp>
        <p:nvSpPr>
          <p:cNvPr id="16"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EVOLUTIONARY ALGORITHMS</a:t>
            </a:r>
          </a:p>
        </p:txBody>
      </p:sp>
      <p:pic>
        <p:nvPicPr>
          <p:cNvPr id="17" name="Content Placeholder 3"/>
          <p:cNvPicPr>
            <a:picLocks noGrp="1" noChangeAspect="1"/>
          </p:cNvPicPr>
          <p:nvPr>
            <p:ph idx="1"/>
          </p:nvPr>
        </p:nvPicPr>
        <p:blipFill>
          <a:blip r:embed="rId4"/>
          <a:stretch>
            <a:fillRect/>
          </a:stretch>
        </p:blipFill>
        <p:spPr>
          <a:xfrm>
            <a:off x="2536890" y="889609"/>
            <a:ext cx="3373237" cy="5966606"/>
          </a:xfrm>
          <a:prstGeom prst="rect">
            <a:avLst/>
          </a:prstGeom>
        </p:spPr>
      </p:pic>
    </p:spTree>
    <p:extLst>
      <p:ext uri="{BB962C8B-B14F-4D97-AF65-F5344CB8AC3E}">
        <p14:creationId xmlns:p14="http://schemas.microsoft.com/office/powerpoint/2010/main" val="265746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33248" y="1358866"/>
            <a:ext cx="4354541" cy="4772211"/>
          </a:xfrm>
          <a:prstGeom prst="rect">
            <a:avLst/>
          </a:prstGeom>
        </p:spPr>
      </p:pic>
      <p:pic>
        <p:nvPicPr>
          <p:cNvPr id="10" name="Content Placeholder 9"/>
          <p:cNvPicPr>
            <a:picLocks noGrp="1" noChangeAspect="1"/>
          </p:cNvPicPr>
          <p:nvPr>
            <p:ph idx="1"/>
          </p:nvPr>
        </p:nvPicPr>
        <p:blipFill>
          <a:blip r:embed="rId3"/>
          <a:stretch>
            <a:fillRect/>
          </a:stretch>
        </p:blipFill>
        <p:spPr>
          <a:xfrm>
            <a:off x="232611" y="1358866"/>
            <a:ext cx="6112041" cy="4705200"/>
          </a:xfrm>
          <a:prstGeom prst="rect">
            <a:avLst/>
          </a:prstGeom>
        </p:spPr>
      </p:pic>
      <p:sp>
        <p:nvSpPr>
          <p:cNvPr id="7"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2851179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Marcador de contenido"/>
          <p:cNvSpPr txBox="1">
            <a:spLocks/>
          </p:cNvSpPr>
          <p:nvPr/>
        </p:nvSpPr>
        <p:spPr>
          <a:xfrm>
            <a:off x="1981200" y="1465262"/>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163" y="1403639"/>
            <a:ext cx="4205287" cy="4587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466850"/>
            <a:ext cx="4432350" cy="4663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212677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chromosome based representation of the solution that we are searching for:</a:t>
            </a:r>
          </a:p>
          <a:p>
            <a:pPr lvl="1"/>
            <a:endParaRPr lang="en-US" dirty="0"/>
          </a:p>
        </p:txBody>
      </p:sp>
      <p:pic>
        <p:nvPicPr>
          <p:cNvPr id="13" name="Picture 12"/>
          <p:cNvPicPr>
            <a:picLocks noChangeAspect="1"/>
          </p:cNvPicPr>
          <p:nvPr/>
        </p:nvPicPr>
        <p:blipFill>
          <a:blip r:embed="rId2"/>
          <a:stretch>
            <a:fillRect/>
          </a:stretch>
        </p:blipFill>
        <p:spPr>
          <a:xfrm>
            <a:off x="3850994" y="2916032"/>
            <a:ext cx="3476625" cy="438150"/>
          </a:xfrm>
          <a:prstGeom prst="rect">
            <a:avLst/>
          </a:prstGeom>
        </p:spPr>
      </p:pic>
      <p:pic>
        <p:nvPicPr>
          <p:cNvPr id="15" name="Picture 14"/>
          <p:cNvPicPr>
            <a:picLocks noChangeAspect="1"/>
          </p:cNvPicPr>
          <p:nvPr/>
        </p:nvPicPr>
        <p:blipFill>
          <a:blip r:embed="rId3"/>
          <a:stretch>
            <a:fillRect/>
          </a:stretch>
        </p:blipFill>
        <p:spPr>
          <a:xfrm>
            <a:off x="4203419" y="3489119"/>
            <a:ext cx="2902231" cy="1684594"/>
          </a:xfrm>
          <a:prstGeom prst="rect">
            <a:avLst/>
          </a:prstGeom>
        </p:spPr>
      </p:pic>
      <p:pic>
        <p:nvPicPr>
          <p:cNvPr id="19" name="Picture 18"/>
          <p:cNvPicPr>
            <a:picLocks noChangeAspect="1"/>
          </p:cNvPicPr>
          <p:nvPr/>
        </p:nvPicPr>
        <p:blipFill>
          <a:blip r:embed="rId4"/>
          <a:stretch>
            <a:fillRect/>
          </a:stretch>
        </p:blipFill>
        <p:spPr>
          <a:xfrm>
            <a:off x="3700462" y="5389588"/>
            <a:ext cx="4638675" cy="571500"/>
          </a:xfrm>
          <a:prstGeom prst="rect">
            <a:avLst/>
          </a:prstGeom>
        </p:spPr>
      </p:pic>
      <p:sp>
        <p:nvSpPr>
          <p:cNvPr id="10"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4112882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chromosome based representation of the solution that we are searching for (coding and decoding):</a:t>
            </a:r>
          </a:p>
          <a:p>
            <a:pPr lvl="2"/>
            <a:r>
              <a:rPr lang="en-US" dirty="0"/>
              <a:t>Binary</a:t>
            </a:r>
          </a:p>
          <a:p>
            <a:pPr lvl="1"/>
            <a:endParaRPr lang="en-US" dirty="0"/>
          </a:p>
        </p:txBody>
      </p:sp>
      <p:pic>
        <p:nvPicPr>
          <p:cNvPr id="5" name="Picture 4"/>
          <p:cNvPicPr>
            <a:picLocks noChangeAspect="1"/>
          </p:cNvPicPr>
          <p:nvPr/>
        </p:nvPicPr>
        <p:blipFill>
          <a:blip r:embed="rId2"/>
          <a:stretch>
            <a:fillRect/>
          </a:stretch>
        </p:blipFill>
        <p:spPr>
          <a:xfrm>
            <a:off x="1670884" y="3409367"/>
            <a:ext cx="2000250" cy="895350"/>
          </a:xfrm>
          <a:prstGeom prst="rect">
            <a:avLst/>
          </a:prstGeom>
        </p:spPr>
      </p:pic>
      <p:sp>
        <p:nvSpPr>
          <p:cNvPr id="6"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2169820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chromosome based representation of the solution that we are searching for (coding and decoding):</a:t>
            </a:r>
          </a:p>
          <a:p>
            <a:pPr lvl="2"/>
            <a:r>
              <a:rPr lang="en-US" dirty="0"/>
              <a:t>Binary</a:t>
            </a:r>
          </a:p>
          <a:p>
            <a:pPr lvl="1"/>
            <a:endParaRPr lang="en-US" dirty="0"/>
          </a:p>
        </p:txBody>
      </p:sp>
      <p:pic>
        <p:nvPicPr>
          <p:cNvPr id="5" name="Picture 4"/>
          <p:cNvPicPr>
            <a:picLocks noChangeAspect="1"/>
          </p:cNvPicPr>
          <p:nvPr/>
        </p:nvPicPr>
        <p:blipFill>
          <a:blip r:embed="rId2"/>
          <a:stretch>
            <a:fillRect/>
          </a:stretch>
        </p:blipFill>
        <p:spPr>
          <a:xfrm>
            <a:off x="1670884" y="3409367"/>
            <a:ext cx="2000250" cy="895350"/>
          </a:xfrm>
          <a:prstGeom prst="rect">
            <a:avLst/>
          </a:prstGeom>
        </p:spPr>
      </p:pic>
      <p:sp>
        <p:nvSpPr>
          <p:cNvPr id="3" name="TextBox 2"/>
          <p:cNvSpPr txBox="1"/>
          <p:nvPr/>
        </p:nvSpPr>
        <p:spPr>
          <a:xfrm>
            <a:off x="5540902" y="2811102"/>
            <a:ext cx="6093335" cy="369332"/>
          </a:xfrm>
          <a:prstGeom prst="rect">
            <a:avLst/>
          </a:prstGeom>
          <a:noFill/>
        </p:spPr>
        <p:txBody>
          <a:bodyPr wrap="none" rtlCol="0">
            <a:spAutoFit/>
          </a:bodyPr>
          <a:lstStyle/>
          <a:p>
            <a:r>
              <a:rPr lang="en-US" dirty="0"/>
              <a:t>CODING TO BINARY by QUANTIZATION of a continuous variable</a:t>
            </a:r>
          </a:p>
        </p:txBody>
      </p:sp>
      <p:pic>
        <p:nvPicPr>
          <p:cNvPr id="7" name="Picture 6"/>
          <p:cNvPicPr>
            <a:picLocks noChangeAspect="1"/>
          </p:cNvPicPr>
          <p:nvPr/>
        </p:nvPicPr>
        <p:blipFill>
          <a:blip r:embed="rId3"/>
          <a:stretch>
            <a:fillRect/>
          </a:stretch>
        </p:blipFill>
        <p:spPr>
          <a:xfrm>
            <a:off x="6783657" y="3355152"/>
            <a:ext cx="3084243" cy="1003780"/>
          </a:xfrm>
          <a:prstGeom prst="rect">
            <a:avLst/>
          </a:prstGeom>
        </p:spPr>
      </p:pic>
      <p:pic>
        <p:nvPicPr>
          <p:cNvPr id="8" name="Picture 7"/>
          <p:cNvPicPr>
            <a:picLocks noChangeAspect="1"/>
          </p:cNvPicPr>
          <p:nvPr/>
        </p:nvPicPr>
        <p:blipFill>
          <a:blip r:embed="rId4"/>
          <a:stretch>
            <a:fillRect/>
          </a:stretch>
        </p:blipFill>
        <p:spPr>
          <a:xfrm>
            <a:off x="7120657" y="4609102"/>
            <a:ext cx="3120877" cy="1615493"/>
          </a:xfrm>
          <a:prstGeom prst="rect">
            <a:avLst/>
          </a:prstGeom>
        </p:spPr>
      </p:pic>
      <p:sp>
        <p:nvSpPr>
          <p:cNvPr id="9"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261063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OUR NEW-OLD PROBLEM</a:t>
            </a:r>
          </a:p>
        </p:txBody>
      </p:sp>
      <p:pic>
        <p:nvPicPr>
          <p:cNvPr id="3" name="Marcador de contenido 2"/>
          <p:cNvPicPr>
            <a:picLocks noGrp="1" noChangeAspect="1"/>
          </p:cNvPicPr>
          <p:nvPr>
            <p:ph idx="1"/>
          </p:nvPr>
        </p:nvPicPr>
        <p:blipFill>
          <a:blip r:embed="rId2"/>
          <a:stretch>
            <a:fillRect/>
          </a:stretch>
        </p:blipFill>
        <p:spPr>
          <a:xfrm>
            <a:off x="351466" y="1325564"/>
            <a:ext cx="11178382" cy="5206748"/>
          </a:xfrm>
          <a:prstGeom prst="rect">
            <a:avLst/>
          </a:prstGeom>
        </p:spPr>
      </p:pic>
      <p:grpSp>
        <p:nvGrpSpPr>
          <p:cNvPr id="20" name="Grupo 19"/>
          <p:cNvGrpSpPr/>
          <p:nvPr/>
        </p:nvGrpSpPr>
        <p:grpSpPr>
          <a:xfrm>
            <a:off x="4687614" y="893171"/>
            <a:ext cx="2801007" cy="4961091"/>
            <a:chOff x="4687614" y="893171"/>
            <a:chExt cx="2801007" cy="4961091"/>
          </a:xfrm>
        </p:grpSpPr>
        <p:sp>
          <p:nvSpPr>
            <p:cNvPr id="5" name="Rectángulo 4"/>
            <p:cNvSpPr/>
            <p:nvPr/>
          </p:nvSpPr>
          <p:spPr>
            <a:xfrm>
              <a:off x="4687614" y="1954924"/>
              <a:ext cx="924910" cy="3899338"/>
            </a:xfrm>
            <a:prstGeom prst="rect">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p:cNvSpPr/>
            <p:nvPr/>
          </p:nvSpPr>
          <p:spPr>
            <a:xfrm>
              <a:off x="6563711" y="1954924"/>
              <a:ext cx="924910" cy="3899338"/>
            </a:xfrm>
            <a:prstGeom prst="rect">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de flecha 10"/>
            <p:cNvCxnSpPr/>
            <p:nvPr/>
          </p:nvCxnSpPr>
          <p:spPr>
            <a:xfrm flipH="1" flipV="1">
              <a:off x="6495393" y="1177159"/>
              <a:ext cx="546538" cy="77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5" idx="0"/>
            </p:cNvCxnSpPr>
            <p:nvPr/>
          </p:nvCxnSpPr>
          <p:spPr>
            <a:xfrm flipV="1">
              <a:off x="5150069" y="1177159"/>
              <a:ext cx="554420" cy="77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5746017" y="893171"/>
              <a:ext cx="713657" cy="369332"/>
            </a:xfrm>
            <a:prstGeom prst="rect">
              <a:avLst/>
            </a:prstGeom>
            <a:noFill/>
          </p:spPr>
          <p:txBody>
            <a:bodyPr wrap="none" rtlCol="0">
              <a:spAutoFit/>
            </a:bodyPr>
            <a:lstStyle/>
            <a:p>
              <a:r>
                <a:rPr lang="es-ES" dirty="0" err="1"/>
                <a:t>Noise</a:t>
              </a:r>
              <a:endParaRPr lang="es-ES" dirty="0"/>
            </a:p>
          </p:txBody>
        </p:sp>
      </p:grpSp>
    </p:spTree>
    <p:extLst>
      <p:ext uri="{BB962C8B-B14F-4D97-AF65-F5344CB8AC3E}">
        <p14:creationId xmlns:p14="http://schemas.microsoft.com/office/powerpoint/2010/main" val="89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chromosome based representation of the solution that we are searching for (coding and decoding):</a:t>
            </a:r>
          </a:p>
          <a:p>
            <a:pPr lvl="2"/>
            <a:r>
              <a:rPr lang="en-US" dirty="0"/>
              <a:t>Binary</a:t>
            </a:r>
          </a:p>
          <a:p>
            <a:pPr lvl="1"/>
            <a:endParaRPr lang="en-US" dirty="0"/>
          </a:p>
        </p:txBody>
      </p:sp>
      <p:pic>
        <p:nvPicPr>
          <p:cNvPr id="5" name="Picture 4"/>
          <p:cNvPicPr>
            <a:picLocks noChangeAspect="1"/>
          </p:cNvPicPr>
          <p:nvPr/>
        </p:nvPicPr>
        <p:blipFill>
          <a:blip r:embed="rId2"/>
          <a:stretch>
            <a:fillRect/>
          </a:stretch>
        </p:blipFill>
        <p:spPr>
          <a:xfrm>
            <a:off x="1670884" y="3409367"/>
            <a:ext cx="2000250" cy="895350"/>
          </a:xfrm>
          <a:prstGeom prst="rect">
            <a:avLst/>
          </a:prstGeom>
        </p:spPr>
      </p:pic>
      <p:pic>
        <p:nvPicPr>
          <p:cNvPr id="6" name="Picture 5"/>
          <p:cNvPicPr>
            <a:picLocks noChangeAspect="1"/>
          </p:cNvPicPr>
          <p:nvPr/>
        </p:nvPicPr>
        <p:blipFill rotWithShape="1">
          <a:blip r:embed="rId3"/>
          <a:srcRect l="2416" t="2336" r="5785"/>
          <a:stretch/>
        </p:blipFill>
        <p:spPr>
          <a:xfrm>
            <a:off x="7238533" y="3252537"/>
            <a:ext cx="3293110" cy="2573310"/>
          </a:xfrm>
          <a:prstGeom prst="rect">
            <a:avLst/>
          </a:prstGeom>
        </p:spPr>
      </p:pic>
      <p:sp>
        <p:nvSpPr>
          <p:cNvPr id="9" name="TextBox 8"/>
          <p:cNvSpPr txBox="1"/>
          <p:nvPr/>
        </p:nvSpPr>
        <p:spPr>
          <a:xfrm>
            <a:off x="5540902" y="2811102"/>
            <a:ext cx="6093335" cy="369332"/>
          </a:xfrm>
          <a:prstGeom prst="rect">
            <a:avLst/>
          </a:prstGeom>
          <a:noFill/>
        </p:spPr>
        <p:txBody>
          <a:bodyPr wrap="none" rtlCol="0">
            <a:spAutoFit/>
          </a:bodyPr>
          <a:lstStyle/>
          <a:p>
            <a:r>
              <a:rPr lang="en-US" dirty="0"/>
              <a:t>CODING TO BINARY by QUANTIZATION of a continuous variable</a:t>
            </a:r>
          </a:p>
        </p:txBody>
      </p:sp>
      <p:pic>
        <p:nvPicPr>
          <p:cNvPr id="8" name="Picture 7"/>
          <p:cNvPicPr>
            <a:picLocks noChangeAspect="1"/>
          </p:cNvPicPr>
          <p:nvPr/>
        </p:nvPicPr>
        <p:blipFill>
          <a:blip r:embed="rId4"/>
          <a:stretch>
            <a:fillRect/>
          </a:stretch>
        </p:blipFill>
        <p:spPr>
          <a:xfrm>
            <a:off x="5773511" y="5761679"/>
            <a:ext cx="5438775" cy="942975"/>
          </a:xfrm>
          <a:prstGeom prst="rect">
            <a:avLst/>
          </a:prstGeom>
        </p:spPr>
      </p:pic>
      <p:sp>
        <p:nvSpPr>
          <p:cNvPr id="10"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3616239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chromosome based representation of the solution that we are searching for (coding and decoding):</a:t>
            </a:r>
          </a:p>
          <a:p>
            <a:pPr lvl="2"/>
            <a:r>
              <a:rPr lang="en-US" dirty="0"/>
              <a:t>Binary</a:t>
            </a:r>
          </a:p>
          <a:p>
            <a:pPr lvl="1"/>
            <a:endParaRPr lang="en-US" dirty="0"/>
          </a:p>
        </p:txBody>
      </p:sp>
      <p:pic>
        <p:nvPicPr>
          <p:cNvPr id="5" name="Picture 4"/>
          <p:cNvPicPr>
            <a:picLocks noChangeAspect="1"/>
          </p:cNvPicPr>
          <p:nvPr/>
        </p:nvPicPr>
        <p:blipFill>
          <a:blip r:embed="rId2"/>
          <a:stretch>
            <a:fillRect/>
          </a:stretch>
        </p:blipFill>
        <p:spPr>
          <a:xfrm>
            <a:off x="1670884" y="3409367"/>
            <a:ext cx="2000250" cy="895350"/>
          </a:xfrm>
          <a:prstGeom prst="rect">
            <a:avLst/>
          </a:prstGeom>
        </p:spPr>
      </p:pic>
      <p:sp>
        <p:nvSpPr>
          <p:cNvPr id="9" name="TextBox 8"/>
          <p:cNvSpPr txBox="1"/>
          <p:nvPr/>
        </p:nvSpPr>
        <p:spPr>
          <a:xfrm>
            <a:off x="5540902" y="2811102"/>
            <a:ext cx="6093335" cy="369332"/>
          </a:xfrm>
          <a:prstGeom prst="rect">
            <a:avLst/>
          </a:prstGeom>
          <a:noFill/>
        </p:spPr>
        <p:txBody>
          <a:bodyPr wrap="none" rtlCol="0">
            <a:spAutoFit/>
          </a:bodyPr>
          <a:lstStyle/>
          <a:p>
            <a:r>
              <a:rPr lang="en-US" dirty="0"/>
              <a:t>CODING TO BINARY by QUANTIZATION of a continuous variable</a:t>
            </a:r>
          </a:p>
        </p:txBody>
      </p:sp>
      <p:pic>
        <p:nvPicPr>
          <p:cNvPr id="10" name="Picture 9"/>
          <p:cNvPicPr>
            <a:picLocks noChangeAspect="1"/>
          </p:cNvPicPr>
          <p:nvPr/>
        </p:nvPicPr>
        <p:blipFill>
          <a:blip r:embed="rId3"/>
          <a:stretch>
            <a:fillRect/>
          </a:stretch>
        </p:blipFill>
        <p:spPr>
          <a:xfrm>
            <a:off x="6610561" y="3427665"/>
            <a:ext cx="4221759" cy="2533480"/>
          </a:xfrm>
          <a:prstGeom prst="rect">
            <a:avLst/>
          </a:prstGeom>
        </p:spPr>
      </p:pic>
      <p:sp>
        <p:nvSpPr>
          <p:cNvPr id="3" name="Rectangle 2"/>
          <p:cNvSpPr/>
          <p:nvPr/>
        </p:nvSpPr>
        <p:spPr>
          <a:xfrm>
            <a:off x="8799095" y="3497179"/>
            <a:ext cx="762000" cy="216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982075" y="3810000"/>
            <a:ext cx="46142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1260159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chromosome based representation of the solution that we are searching for (coding and decoding):</a:t>
            </a:r>
          </a:p>
          <a:p>
            <a:pPr lvl="2"/>
            <a:r>
              <a:rPr lang="en-US" dirty="0"/>
              <a:t>Binary</a:t>
            </a:r>
          </a:p>
          <a:p>
            <a:pPr lvl="1"/>
            <a:endParaRPr lang="en-US" dirty="0"/>
          </a:p>
        </p:txBody>
      </p:sp>
      <p:pic>
        <p:nvPicPr>
          <p:cNvPr id="5" name="Picture 4"/>
          <p:cNvPicPr>
            <a:picLocks noChangeAspect="1"/>
          </p:cNvPicPr>
          <p:nvPr/>
        </p:nvPicPr>
        <p:blipFill>
          <a:blip r:embed="rId2"/>
          <a:stretch>
            <a:fillRect/>
          </a:stretch>
        </p:blipFill>
        <p:spPr>
          <a:xfrm>
            <a:off x="1670884" y="3409367"/>
            <a:ext cx="2000250" cy="895350"/>
          </a:xfrm>
          <a:prstGeom prst="rect">
            <a:avLst/>
          </a:prstGeom>
        </p:spPr>
      </p:pic>
      <p:pic>
        <p:nvPicPr>
          <p:cNvPr id="7" name="Picture 6"/>
          <p:cNvPicPr>
            <a:picLocks noChangeAspect="1"/>
          </p:cNvPicPr>
          <p:nvPr/>
        </p:nvPicPr>
        <p:blipFill>
          <a:blip r:embed="rId3"/>
          <a:stretch>
            <a:fillRect/>
          </a:stretch>
        </p:blipFill>
        <p:spPr>
          <a:xfrm>
            <a:off x="7032997" y="3548691"/>
            <a:ext cx="3263400" cy="1234440"/>
          </a:xfrm>
          <a:prstGeom prst="rect">
            <a:avLst/>
          </a:prstGeom>
        </p:spPr>
      </p:pic>
      <p:sp>
        <p:nvSpPr>
          <p:cNvPr id="8" name="TextBox 7"/>
          <p:cNvSpPr txBox="1"/>
          <p:nvPr/>
        </p:nvSpPr>
        <p:spPr>
          <a:xfrm>
            <a:off x="5540902" y="2811102"/>
            <a:ext cx="6817892" cy="369332"/>
          </a:xfrm>
          <a:prstGeom prst="rect">
            <a:avLst/>
          </a:prstGeom>
          <a:noFill/>
        </p:spPr>
        <p:txBody>
          <a:bodyPr wrap="none" rtlCol="0">
            <a:spAutoFit/>
          </a:bodyPr>
          <a:lstStyle/>
          <a:p>
            <a:r>
              <a:rPr lang="en-US" dirty="0"/>
              <a:t>DECODING FROM BINARY by QUANTIZATION of a continuous variable</a:t>
            </a:r>
          </a:p>
        </p:txBody>
      </p:sp>
      <p:sp>
        <p:nvSpPr>
          <p:cNvPr id="9"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2292959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chromosome based representation of the solution that we are searching for (coding and decoding):</a:t>
            </a:r>
          </a:p>
          <a:p>
            <a:pPr lvl="2"/>
            <a:r>
              <a:rPr lang="en-US" dirty="0"/>
              <a:t>Binary</a:t>
            </a:r>
          </a:p>
          <a:p>
            <a:pPr lvl="2"/>
            <a:endParaRPr lang="en-US" dirty="0"/>
          </a:p>
          <a:p>
            <a:pPr lvl="2"/>
            <a:endParaRPr lang="en-US" dirty="0"/>
          </a:p>
          <a:p>
            <a:pPr lvl="2"/>
            <a:endParaRPr lang="en-US" dirty="0"/>
          </a:p>
          <a:p>
            <a:pPr lvl="2"/>
            <a:r>
              <a:rPr lang="en-US" dirty="0"/>
              <a:t>Continuous</a:t>
            </a:r>
          </a:p>
          <a:p>
            <a:pPr lvl="1"/>
            <a:endParaRPr lang="en-US" dirty="0"/>
          </a:p>
        </p:txBody>
      </p:sp>
      <p:pic>
        <p:nvPicPr>
          <p:cNvPr id="5" name="Picture 4"/>
          <p:cNvPicPr>
            <a:picLocks noChangeAspect="1"/>
          </p:cNvPicPr>
          <p:nvPr/>
        </p:nvPicPr>
        <p:blipFill>
          <a:blip r:embed="rId2"/>
          <a:stretch>
            <a:fillRect/>
          </a:stretch>
        </p:blipFill>
        <p:spPr>
          <a:xfrm>
            <a:off x="1670884" y="3409367"/>
            <a:ext cx="2000250" cy="895350"/>
          </a:xfrm>
          <a:prstGeom prst="rect">
            <a:avLst/>
          </a:prstGeom>
        </p:spPr>
      </p:pic>
      <p:pic>
        <p:nvPicPr>
          <p:cNvPr id="4" name="Picture 3"/>
          <p:cNvPicPr>
            <a:picLocks noChangeAspect="1"/>
          </p:cNvPicPr>
          <p:nvPr/>
        </p:nvPicPr>
        <p:blipFill>
          <a:blip r:embed="rId3"/>
          <a:stretch>
            <a:fillRect/>
          </a:stretch>
        </p:blipFill>
        <p:spPr>
          <a:xfrm>
            <a:off x="1750184" y="4784362"/>
            <a:ext cx="3574200" cy="36936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522797" y="4832488"/>
                <a:ext cx="7132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522797" y="4832488"/>
                <a:ext cx="713272" cy="276999"/>
              </a:xfrm>
              <a:prstGeom prst="rect">
                <a:avLst/>
              </a:prstGeom>
              <a:blipFill>
                <a:blip r:embed="rId4"/>
                <a:stretch>
                  <a:fillRect l="-7692" r="-5983" b="-26667"/>
                </a:stretch>
              </a:blipFill>
            </p:spPr>
            <p:txBody>
              <a:bodyPr/>
              <a:lstStyle/>
              <a:p>
                <a:r>
                  <a:rPr lang="en-US">
                    <a:noFill/>
                  </a:rPr>
                  <a:t> </a:t>
                </a:r>
              </a:p>
            </p:txBody>
          </p:sp>
        </mc:Fallback>
      </mc:AlternateContent>
      <p:pic>
        <p:nvPicPr>
          <p:cNvPr id="9" name="Picture 8"/>
          <p:cNvPicPr>
            <a:picLocks noChangeAspect="1"/>
          </p:cNvPicPr>
          <p:nvPr/>
        </p:nvPicPr>
        <p:blipFill rotWithShape="1">
          <a:blip r:embed="rId5"/>
          <a:srcRect b="45334"/>
          <a:stretch/>
        </p:blipFill>
        <p:spPr>
          <a:xfrm>
            <a:off x="6839161" y="4001294"/>
            <a:ext cx="4221759" cy="1384967"/>
          </a:xfrm>
          <a:prstGeom prst="rect">
            <a:avLst/>
          </a:prstGeom>
        </p:spPr>
      </p:pic>
      <p:sp>
        <p:nvSpPr>
          <p:cNvPr id="10"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2532351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chromosome based representation of the solution that we are searching for (coding and decoding):</a:t>
            </a:r>
          </a:p>
          <a:p>
            <a:pPr lvl="2"/>
            <a:r>
              <a:rPr lang="en-US" dirty="0"/>
              <a:t>Binary</a:t>
            </a:r>
          </a:p>
          <a:p>
            <a:pPr lvl="2"/>
            <a:endParaRPr lang="en-US" dirty="0"/>
          </a:p>
          <a:p>
            <a:pPr lvl="2"/>
            <a:endParaRPr lang="en-US" dirty="0"/>
          </a:p>
          <a:p>
            <a:pPr lvl="2"/>
            <a:endParaRPr lang="en-US" dirty="0"/>
          </a:p>
          <a:p>
            <a:pPr lvl="2"/>
            <a:r>
              <a:rPr lang="en-US" dirty="0"/>
              <a:t>Continuous</a:t>
            </a:r>
          </a:p>
          <a:p>
            <a:pPr lvl="2"/>
            <a:endParaRPr lang="en-US" dirty="0"/>
          </a:p>
          <a:p>
            <a:pPr lvl="2"/>
            <a:endParaRPr lang="en-US" dirty="0"/>
          </a:p>
          <a:p>
            <a:pPr lvl="2"/>
            <a:r>
              <a:rPr lang="en-US" dirty="0"/>
              <a:t>Trees …</a:t>
            </a:r>
          </a:p>
          <a:p>
            <a:pPr lvl="1"/>
            <a:endParaRPr lang="en-US" dirty="0"/>
          </a:p>
        </p:txBody>
      </p:sp>
      <p:pic>
        <p:nvPicPr>
          <p:cNvPr id="5" name="Picture 4"/>
          <p:cNvPicPr>
            <a:picLocks noChangeAspect="1"/>
          </p:cNvPicPr>
          <p:nvPr/>
        </p:nvPicPr>
        <p:blipFill>
          <a:blip r:embed="rId2"/>
          <a:stretch>
            <a:fillRect/>
          </a:stretch>
        </p:blipFill>
        <p:spPr>
          <a:xfrm>
            <a:off x="1670884" y="3409367"/>
            <a:ext cx="2000250" cy="895350"/>
          </a:xfrm>
          <a:prstGeom prst="rect">
            <a:avLst/>
          </a:prstGeom>
        </p:spPr>
      </p:pic>
      <p:pic>
        <p:nvPicPr>
          <p:cNvPr id="4" name="Picture 3"/>
          <p:cNvPicPr>
            <a:picLocks noChangeAspect="1"/>
          </p:cNvPicPr>
          <p:nvPr/>
        </p:nvPicPr>
        <p:blipFill>
          <a:blip r:embed="rId3"/>
          <a:stretch>
            <a:fillRect/>
          </a:stretch>
        </p:blipFill>
        <p:spPr>
          <a:xfrm>
            <a:off x="1750184" y="4784362"/>
            <a:ext cx="3574200" cy="36936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522797" y="4832488"/>
                <a:ext cx="7132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522797" y="4832488"/>
                <a:ext cx="713272" cy="276999"/>
              </a:xfrm>
              <a:prstGeom prst="rect">
                <a:avLst/>
              </a:prstGeom>
              <a:blipFill>
                <a:blip r:embed="rId4"/>
                <a:stretch>
                  <a:fillRect l="-7692" r="-5983" b="-26667"/>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7022861" y="2988680"/>
            <a:ext cx="4330939" cy="3073400"/>
          </a:xfrm>
          <a:prstGeom prst="rect">
            <a:avLst/>
          </a:prstGeom>
        </p:spPr>
      </p:pic>
      <p:sp>
        <p:nvSpPr>
          <p:cNvPr id="9"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4138569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838200" y="1191966"/>
            <a:ext cx="10515600" cy="4351338"/>
          </a:xfrm>
        </p:spPr>
        <p:txBody>
          <a:bodyPr/>
          <a:lstStyle/>
          <a:p>
            <a:r>
              <a:rPr lang="en-US" dirty="0"/>
              <a:t>What do we need?</a:t>
            </a:r>
          </a:p>
          <a:p>
            <a:pPr lvl="1"/>
            <a:r>
              <a:rPr lang="en-US" dirty="0"/>
              <a:t>A way to generate new solutions by recombination from previous ones (Mating &amp; Recombination):</a:t>
            </a:r>
          </a:p>
        </p:txBody>
      </p:sp>
      <p:pic>
        <p:nvPicPr>
          <p:cNvPr id="3" name="Picture 2"/>
          <p:cNvPicPr>
            <a:picLocks noChangeAspect="1"/>
          </p:cNvPicPr>
          <p:nvPr/>
        </p:nvPicPr>
        <p:blipFill>
          <a:blip r:embed="rId2"/>
          <a:stretch>
            <a:fillRect/>
          </a:stretch>
        </p:blipFill>
        <p:spPr>
          <a:xfrm>
            <a:off x="3514725" y="2395291"/>
            <a:ext cx="4857750" cy="762000"/>
          </a:xfrm>
          <a:prstGeom prst="rect">
            <a:avLst/>
          </a:prstGeom>
        </p:spPr>
      </p:pic>
      <p:pic>
        <p:nvPicPr>
          <p:cNvPr id="4" name="Picture 3"/>
          <p:cNvPicPr>
            <a:picLocks noChangeAspect="1"/>
          </p:cNvPicPr>
          <p:nvPr/>
        </p:nvPicPr>
        <p:blipFill>
          <a:blip r:embed="rId3"/>
          <a:stretch>
            <a:fillRect/>
          </a:stretch>
        </p:blipFill>
        <p:spPr>
          <a:xfrm>
            <a:off x="5767387" y="3150941"/>
            <a:ext cx="5210175" cy="866775"/>
          </a:xfrm>
          <a:prstGeom prst="rect">
            <a:avLst/>
          </a:prstGeom>
        </p:spPr>
      </p:pic>
      <p:sp>
        <p:nvSpPr>
          <p:cNvPr id="5" name="TextBox 4"/>
          <p:cNvSpPr txBox="1"/>
          <p:nvPr/>
        </p:nvSpPr>
        <p:spPr>
          <a:xfrm>
            <a:off x="2181225" y="3399662"/>
            <a:ext cx="3082575" cy="369332"/>
          </a:xfrm>
          <a:prstGeom prst="rect">
            <a:avLst/>
          </a:prstGeom>
          <a:noFill/>
        </p:spPr>
        <p:txBody>
          <a:bodyPr wrap="none" rtlCol="0">
            <a:spAutoFit/>
          </a:bodyPr>
          <a:lstStyle/>
          <a:p>
            <a:r>
              <a:rPr lang="en-US" dirty="0"/>
              <a:t>By setting few crossover points</a:t>
            </a:r>
          </a:p>
        </p:txBody>
      </p:sp>
      <p:pic>
        <p:nvPicPr>
          <p:cNvPr id="6" name="Picture 5"/>
          <p:cNvPicPr>
            <a:picLocks noChangeAspect="1"/>
          </p:cNvPicPr>
          <p:nvPr/>
        </p:nvPicPr>
        <p:blipFill>
          <a:blip r:embed="rId4"/>
          <a:stretch>
            <a:fillRect/>
          </a:stretch>
        </p:blipFill>
        <p:spPr>
          <a:xfrm>
            <a:off x="5767387" y="3967747"/>
            <a:ext cx="5283601" cy="816480"/>
          </a:xfrm>
          <a:prstGeom prst="rect">
            <a:avLst/>
          </a:prstGeom>
        </p:spPr>
      </p:pic>
      <p:sp>
        <p:nvSpPr>
          <p:cNvPr id="10" name="TextBox 9"/>
          <p:cNvSpPr txBox="1"/>
          <p:nvPr/>
        </p:nvSpPr>
        <p:spPr>
          <a:xfrm>
            <a:off x="1838325" y="4165353"/>
            <a:ext cx="3725635" cy="369332"/>
          </a:xfrm>
          <a:prstGeom prst="rect">
            <a:avLst/>
          </a:prstGeom>
          <a:noFill/>
        </p:spPr>
        <p:txBody>
          <a:bodyPr wrap="none" rtlCol="0">
            <a:spAutoFit/>
          </a:bodyPr>
          <a:lstStyle/>
          <a:p>
            <a:r>
              <a:rPr lang="en-US" dirty="0"/>
              <a:t>By setting random uniform crossovers</a:t>
            </a:r>
          </a:p>
        </p:txBody>
      </p:sp>
      <p:pic>
        <p:nvPicPr>
          <p:cNvPr id="7" name="Picture 6"/>
          <p:cNvPicPr>
            <a:picLocks noChangeAspect="1"/>
          </p:cNvPicPr>
          <p:nvPr/>
        </p:nvPicPr>
        <p:blipFill>
          <a:blip r:embed="rId5"/>
          <a:stretch>
            <a:fillRect/>
          </a:stretch>
        </p:blipFill>
        <p:spPr>
          <a:xfrm>
            <a:off x="7094216" y="4993481"/>
            <a:ext cx="2408700" cy="456840"/>
          </a:xfrm>
          <a:prstGeom prst="rect">
            <a:avLst/>
          </a:prstGeom>
        </p:spPr>
      </p:pic>
      <p:sp>
        <p:nvSpPr>
          <p:cNvPr id="15" name="TextBox 14"/>
          <p:cNvSpPr txBox="1"/>
          <p:nvPr/>
        </p:nvSpPr>
        <p:spPr>
          <a:xfrm>
            <a:off x="1838325" y="5283468"/>
            <a:ext cx="5238229" cy="923330"/>
          </a:xfrm>
          <a:prstGeom prst="rect">
            <a:avLst/>
          </a:prstGeom>
          <a:noFill/>
        </p:spPr>
        <p:txBody>
          <a:bodyPr wrap="none" rtlCol="0">
            <a:spAutoFit/>
          </a:bodyPr>
          <a:lstStyle/>
          <a:p>
            <a:r>
              <a:rPr lang="en-US" dirty="0"/>
              <a:t>By mixing at each gene the proportions of the parents</a:t>
            </a:r>
          </a:p>
          <a:p>
            <a:endParaRPr lang="en-US" dirty="0"/>
          </a:p>
          <a:p>
            <a:r>
              <a:rPr lang="en-US" dirty="0"/>
              <a:t>Clustering based labeling</a:t>
            </a:r>
          </a:p>
        </p:txBody>
      </p:sp>
      <p:pic>
        <p:nvPicPr>
          <p:cNvPr id="8" name="Picture 7"/>
          <p:cNvPicPr>
            <a:picLocks noChangeAspect="1"/>
          </p:cNvPicPr>
          <p:nvPr/>
        </p:nvPicPr>
        <p:blipFill>
          <a:blip r:embed="rId6"/>
          <a:stretch>
            <a:fillRect/>
          </a:stretch>
        </p:blipFill>
        <p:spPr>
          <a:xfrm>
            <a:off x="7151366" y="5390608"/>
            <a:ext cx="2428875" cy="495300"/>
          </a:xfrm>
          <a:prstGeom prst="rect">
            <a:avLst/>
          </a:prstGeom>
        </p:spPr>
      </p:pic>
      <p:sp>
        <p:nvSpPr>
          <p:cNvPr id="9" name="Left Brace 8"/>
          <p:cNvSpPr/>
          <p:nvPr/>
        </p:nvSpPr>
        <p:spPr>
          <a:xfrm>
            <a:off x="1495702" y="3430340"/>
            <a:ext cx="482096" cy="15962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908709" y="3795981"/>
            <a:ext cx="780535" cy="646331"/>
          </a:xfrm>
          <a:prstGeom prst="rect">
            <a:avLst/>
          </a:prstGeom>
          <a:noFill/>
        </p:spPr>
        <p:txBody>
          <a:bodyPr wrap="none" rtlCol="0">
            <a:spAutoFit/>
          </a:bodyPr>
          <a:lstStyle/>
          <a:p>
            <a:r>
              <a:rPr lang="en-US" dirty="0"/>
              <a:t>Binary</a:t>
            </a:r>
          </a:p>
          <a:p>
            <a:r>
              <a:rPr lang="en-US" dirty="0"/>
              <a:t>…</a:t>
            </a:r>
          </a:p>
        </p:txBody>
      </p:sp>
      <p:sp>
        <p:nvSpPr>
          <p:cNvPr id="16" name="Left Brace 15"/>
          <p:cNvSpPr/>
          <p:nvPr/>
        </p:nvSpPr>
        <p:spPr>
          <a:xfrm>
            <a:off x="686859" y="3428066"/>
            <a:ext cx="482096" cy="26533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rot="16200000">
            <a:off x="-132994" y="4355590"/>
            <a:ext cx="1256562" cy="369332"/>
          </a:xfrm>
          <a:prstGeom prst="rect">
            <a:avLst/>
          </a:prstGeom>
          <a:noFill/>
        </p:spPr>
        <p:txBody>
          <a:bodyPr wrap="none" rtlCol="0">
            <a:spAutoFit/>
          </a:bodyPr>
          <a:lstStyle/>
          <a:p>
            <a:r>
              <a:rPr lang="en-US" dirty="0"/>
              <a:t>Continuous</a:t>
            </a:r>
          </a:p>
        </p:txBody>
      </p:sp>
      <p:sp>
        <p:nvSpPr>
          <p:cNvPr id="18" name="TextBox 17"/>
          <p:cNvSpPr txBox="1"/>
          <p:nvPr/>
        </p:nvSpPr>
        <p:spPr>
          <a:xfrm>
            <a:off x="1883351" y="4664516"/>
            <a:ext cx="4947636" cy="369332"/>
          </a:xfrm>
          <a:prstGeom prst="rect">
            <a:avLst/>
          </a:prstGeom>
          <a:noFill/>
        </p:spPr>
        <p:txBody>
          <a:bodyPr wrap="none" rtlCol="0">
            <a:spAutoFit/>
          </a:bodyPr>
          <a:lstStyle/>
          <a:p>
            <a:r>
              <a:rPr lang="en-US" dirty="0"/>
              <a:t>Not allowing repeated values within each offspring</a:t>
            </a:r>
          </a:p>
        </p:txBody>
      </p:sp>
      <p:sp>
        <p:nvSpPr>
          <p:cNvPr id="19"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3095317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t>What do we need?</a:t>
            </a:r>
          </a:p>
          <a:p>
            <a:pPr lvl="1"/>
            <a:r>
              <a:rPr lang="en-US" dirty="0"/>
              <a:t>A way to generate new solutions by recombination from previous ones (Mating &amp; Recombination):</a:t>
            </a:r>
          </a:p>
        </p:txBody>
      </p:sp>
      <p:pic>
        <p:nvPicPr>
          <p:cNvPr id="13" name="Picture 12"/>
          <p:cNvPicPr>
            <a:picLocks noChangeAspect="1"/>
          </p:cNvPicPr>
          <p:nvPr/>
        </p:nvPicPr>
        <p:blipFill>
          <a:blip r:embed="rId2"/>
          <a:stretch>
            <a:fillRect/>
          </a:stretch>
        </p:blipFill>
        <p:spPr>
          <a:xfrm>
            <a:off x="5812642" y="3522227"/>
            <a:ext cx="2238375" cy="1485900"/>
          </a:xfrm>
          <a:prstGeom prst="rect">
            <a:avLst/>
          </a:prstGeom>
        </p:spPr>
      </p:pic>
      <p:sp>
        <p:nvSpPr>
          <p:cNvPr id="14" name="TextBox 13"/>
          <p:cNvSpPr txBox="1"/>
          <p:nvPr/>
        </p:nvSpPr>
        <p:spPr>
          <a:xfrm>
            <a:off x="5526181" y="3152895"/>
            <a:ext cx="2288062" cy="369332"/>
          </a:xfrm>
          <a:prstGeom prst="rect">
            <a:avLst/>
          </a:prstGeom>
          <a:noFill/>
        </p:spPr>
        <p:txBody>
          <a:bodyPr wrap="none" rtlCol="0">
            <a:spAutoFit/>
          </a:bodyPr>
          <a:lstStyle/>
          <a:p>
            <a:r>
              <a:rPr lang="en-US" dirty="0"/>
              <a:t>Real valued genotypes</a:t>
            </a:r>
          </a:p>
        </p:txBody>
      </p:sp>
      <p:pic>
        <p:nvPicPr>
          <p:cNvPr id="19" name="Picture 18"/>
          <p:cNvPicPr>
            <a:picLocks noChangeAspect="1"/>
          </p:cNvPicPr>
          <p:nvPr/>
        </p:nvPicPr>
        <p:blipFill>
          <a:blip r:embed="rId3"/>
          <a:stretch>
            <a:fillRect/>
          </a:stretch>
        </p:blipFill>
        <p:spPr>
          <a:xfrm>
            <a:off x="2136300" y="3446820"/>
            <a:ext cx="2680650" cy="2021760"/>
          </a:xfrm>
          <a:prstGeom prst="rect">
            <a:avLst/>
          </a:prstGeom>
        </p:spPr>
      </p:pic>
      <p:sp>
        <p:nvSpPr>
          <p:cNvPr id="20" name="TextBox 19"/>
          <p:cNvSpPr txBox="1"/>
          <p:nvPr/>
        </p:nvSpPr>
        <p:spPr>
          <a:xfrm>
            <a:off x="2585406" y="3124320"/>
            <a:ext cx="1689309" cy="369332"/>
          </a:xfrm>
          <a:prstGeom prst="rect">
            <a:avLst/>
          </a:prstGeom>
          <a:noFill/>
        </p:spPr>
        <p:txBody>
          <a:bodyPr wrap="none" rtlCol="0">
            <a:spAutoFit/>
          </a:bodyPr>
          <a:lstStyle/>
          <a:p>
            <a:r>
              <a:rPr lang="en-US" dirty="0"/>
              <a:t>Single crossover</a:t>
            </a:r>
          </a:p>
        </p:txBody>
      </p:sp>
      <p:sp>
        <p:nvSpPr>
          <p:cNvPr id="9"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952038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1" y="1734470"/>
            <a:ext cx="330456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2 Marcador de contenido"/>
          <p:cNvSpPr txBox="1">
            <a:spLocks/>
          </p:cNvSpPr>
          <p:nvPr/>
        </p:nvSpPr>
        <p:spPr>
          <a:xfrm>
            <a:off x="1981200" y="112487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Genetic algorithm: crossover</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679032"/>
            <a:ext cx="45339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1600599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How to introduce new solutions (mutation)?</a:t>
            </a:r>
          </a:p>
        </p:txBody>
      </p:sp>
      <p:pic>
        <p:nvPicPr>
          <p:cNvPr id="4" name="Picture 3"/>
          <p:cNvPicPr>
            <a:picLocks noChangeAspect="1"/>
          </p:cNvPicPr>
          <p:nvPr/>
        </p:nvPicPr>
        <p:blipFill>
          <a:blip r:embed="rId2"/>
          <a:stretch>
            <a:fillRect/>
          </a:stretch>
        </p:blipFill>
        <p:spPr>
          <a:xfrm>
            <a:off x="3850994" y="2916032"/>
            <a:ext cx="3476625" cy="438150"/>
          </a:xfrm>
          <a:prstGeom prst="rect">
            <a:avLst/>
          </a:prstGeom>
        </p:spPr>
      </p:pic>
      <p:pic>
        <p:nvPicPr>
          <p:cNvPr id="5" name="Picture 4"/>
          <p:cNvPicPr>
            <a:picLocks noChangeAspect="1"/>
          </p:cNvPicPr>
          <p:nvPr/>
        </p:nvPicPr>
        <p:blipFill>
          <a:blip r:embed="rId2"/>
          <a:stretch>
            <a:fillRect/>
          </a:stretch>
        </p:blipFill>
        <p:spPr>
          <a:xfrm>
            <a:off x="3850994" y="4327422"/>
            <a:ext cx="3476625" cy="438150"/>
          </a:xfrm>
          <a:prstGeom prst="rect">
            <a:avLst/>
          </a:prstGeom>
        </p:spPr>
      </p:pic>
      <p:sp>
        <p:nvSpPr>
          <p:cNvPr id="6" name="Rectangle 5"/>
          <p:cNvSpPr/>
          <p:nvPr/>
        </p:nvSpPr>
        <p:spPr>
          <a:xfrm>
            <a:off x="5686426" y="4463344"/>
            <a:ext cx="247650" cy="27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17730" y="4361784"/>
            <a:ext cx="385042" cy="369332"/>
          </a:xfrm>
          <a:prstGeom prst="rect">
            <a:avLst/>
          </a:prstGeom>
          <a:noFill/>
        </p:spPr>
        <p:txBody>
          <a:bodyPr wrap="none" rtlCol="0">
            <a:spAutoFit/>
          </a:bodyPr>
          <a:lstStyle/>
          <a:p>
            <a:r>
              <a:rPr lang="en-US" b="1" dirty="0">
                <a:solidFill>
                  <a:srgbClr val="FF0000"/>
                </a:solidFill>
              </a:rPr>
              <a:t>p</a:t>
            </a:r>
            <a:r>
              <a:rPr lang="en-US" sz="1200" b="1" dirty="0">
                <a:solidFill>
                  <a:srgbClr val="FF0000"/>
                </a:solidFill>
              </a:rPr>
              <a:t>2</a:t>
            </a:r>
          </a:p>
        </p:txBody>
      </p:sp>
      <p:sp>
        <p:nvSpPr>
          <p:cNvPr id="8" name="Down Arrow 7"/>
          <p:cNvSpPr/>
          <p:nvPr/>
        </p:nvSpPr>
        <p:spPr>
          <a:xfrm>
            <a:off x="5564621" y="3444895"/>
            <a:ext cx="438151" cy="831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419850" y="3676650"/>
            <a:ext cx="773160" cy="369332"/>
          </a:xfrm>
          <a:prstGeom prst="rect">
            <a:avLst/>
          </a:prstGeom>
          <a:noFill/>
        </p:spPr>
        <p:txBody>
          <a:bodyPr wrap="none" rtlCol="0">
            <a:spAutoFit/>
          </a:bodyPr>
          <a:lstStyle/>
          <a:p>
            <a:r>
              <a:rPr lang="en-US" dirty="0"/>
              <a:t>f(</a:t>
            </a:r>
            <a:r>
              <a:rPr lang="en-US" dirty="0" err="1"/>
              <a:t>px</a:t>
            </a:r>
            <a:r>
              <a:rPr lang="en-US" dirty="0"/>
              <a:t>) ?</a:t>
            </a:r>
          </a:p>
        </p:txBody>
      </p:sp>
      <p:sp>
        <p:nvSpPr>
          <p:cNvPr id="11"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1650142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pic>
        <p:nvPicPr>
          <p:cNvPr id="9" name="Picture 8"/>
          <p:cNvPicPr>
            <a:picLocks noChangeAspect="1"/>
          </p:cNvPicPr>
          <p:nvPr/>
        </p:nvPicPr>
        <p:blipFill>
          <a:blip r:embed="rId2"/>
          <a:stretch>
            <a:fillRect/>
          </a:stretch>
        </p:blipFill>
        <p:spPr>
          <a:xfrm>
            <a:off x="210267" y="1956460"/>
            <a:ext cx="2874900" cy="2818800"/>
          </a:xfrm>
          <a:prstGeom prst="rect">
            <a:avLst/>
          </a:prstGeom>
        </p:spPr>
      </p:pic>
      <p:pic>
        <p:nvPicPr>
          <p:cNvPr id="12" name="Picture 11"/>
          <p:cNvPicPr>
            <a:picLocks noChangeAspect="1"/>
          </p:cNvPicPr>
          <p:nvPr/>
        </p:nvPicPr>
        <p:blipFill>
          <a:blip r:embed="rId3"/>
          <a:stretch>
            <a:fillRect/>
          </a:stretch>
        </p:blipFill>
        <p:spPr>
          <a:xfrm>
            <a:off x="3168993" y="2082820"/>
            <a:ext cx="2797200" cy="2595240"/>
          </a:xfrm>
          <a:prstGeom prst="rect">
            <a:avLst/>
          </a:prstGeom>
        </p:spPr>
      </p:pic>
      <p:grpSp>
        <p:nvGrpSpPr>
          <p:cNvPr id="5" name="Group 4"/>
          <p:cNvGrpSpPr/>
          <p:nvPr/>
        </p:nvGrpSpPr>
        <p:grpSpPr>
          <a:xfrm>
            <a:off x="4506474" y="2155527"/>
            <a:ext cx="3954489" cy="4607063"/>
            <a:chOff x="4506474" y="2155527"/>
            <a:chExt cx="3954489" cy="4607063"/>
          </a:xfrm>
        </p:grpSpPr>
        <p:pic>
          <p:nvPicPr>
            <p:cNvPr id="13" name="Picture 12"/>
            <p:cNvPicPr>
              <a:picLocks noChangeAspect="1"/>
            </p:cNvPicPr>
            <p:nvPr/>
          </p:nvPicPr>
          <p:blipFill>
            <a:blip r:embed="rId4"/>
            <a:stretch>
              <a:fillRect/>
            </a:stretch>
          </p:blipFill>
          <p:spPr>
            <a:xfrm>
              <a:off x="4506474" y="4678060"/>
              <a:ext cx="3023596" cy="2084530"/>
            </a:xfrm>
            <a:prstGeom prst="rect">
              <a:avLst/>
            </a:prstGeom>
          </p:spPr>
        </p:pic>
        <p:pic>
          <p:nvPicPr>
            <p:cNvPr id="14" name="Picture 13"/>
            <p:cNvPicPr>
              <a:picLocks noChangeAspect="1"/>
            </p:cNvPicPr>
            <p:nvPr/>
          </p:nvPicPr>
          <p:blipFill>
            <a:blip r:embed="rId5"/>
            <a:stretch>
              <a:fillRect/>
            </a:stretch>
          </p:blipFill>
          <p:spPr>
            <a:xfrm>
              <a:off x="5974563" y="2155527"/>
              <a:ext cx="2486400" cy="2498040"/>
            </a:xfrm>
            <a:prstGeom prst="rect">
              <a:avLst/>
            </a:prstGeom>
          </p:spPr>
        </p:pic>
      </p:grpSp>
      <p:grpSp>
        <p:nvGrpSpPr>
          <p:cNvPr id="6" name="Group 5"/>
          <p:cNvGrpSpPr/>
          <p:nvPr/>
        </p:nvGrpSpPr>
        <p:grpSpPr>
          <a:xfrm>
            <a:off x="7976970" y="2155527"/>
            <a:ext cx="3435641" cy="4550915"/>
            <a:chOff x="7976970" y="2155527"/>
            <a:chExt cx="3435641" cy="4550915"/>
          </a:xfrm>
        </p:grpSpPr>
        <p:pic>
          <p:nvPicPr>
            <p:cNvPr id="3" name="Picture 2"/>
            <p:cNvPicPr>
              <a:picLocks noChangeAspect="1"/>
            </p:cNvPicPr>
            <p:nvPr/>
          </p:nvPicPr>
          <p:blipFill>
            <a:blip r:embed="rId6"/>
            <a:stretch>
              <a:fillRect/>
            </a:stretch>
          </p:blipFill>
          <p:spPr>
            <a:xfrm>
              <a:off x="8867551" y="2155527"/>
              <a:ext cx="2545060" cy="2547025"/>
            </a:xfrm>
            <a:prstGeom prst="rect">
              <a:avLst/>
            </a:prstGeom>
          </p:spPr>
        </p:pic>
        <p:pic>
          <p:nvPicPr>
            <p:cNvPr id="2" name="Picture 1"/>
            <p:cNvPicPr>
              <a:picLocks noChangeAspect="1"/>
            </p:cNvPicPr>
            <p:nvPr/>
          </p:nvPicPr>
          <p:blipFill>
            <a:blip r:embed="rId7"/>
            <a:stretch>
              <a:fillRect/>
            </a:stretch>
          </p:blipFill>
          <p:spPr>
            <a:xfrm>
              <a:off x="7976970" y="4621912"/>
              <a:ext cx="1649506" cy="2084530"/>
            </a:xfrm>
            <a:prstGeom prst="rect">
              <a:avLst/>
            </a:prstGeom>
          </p:spPr>
        </p:pic>
      </p:grpSp>
    </p:spTree>
    <p:extLst>
      <p:ext uri="{BB962C8B-B14F-4D97-AF65-F5344CB8AC3E}">
        <p14:creationId xmlns:p14="http://schemas.microsoft.com/office/powerpoint/2010/main" val="145825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0179" y="2802816"/>
            <a:ext cx="10184296" cy="3993321"/>
          </a:xfrm>
          <a:prstGeom prst="rect">
            <a:avLst/>
          </a:prstGeom>
        </p:spPr>
      </p:pic>
      <p:sp>
        <p:nvSpPr>
          <p:cNvPr id="6"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Curse of dimensionality</a:t>
            </a:r>
          </a:p>
        </p:txBody>
      </p:sp>
      <p:sp>
        <p:nvSpPr>
          <p:cNvPr id="7" name="Flecha derecha 6"/>
          <p:cNvSpPr/>
          <p:nvPr/>
        </p:nvSpPr>
        <p:spPr>
          <a:xfrm>
            <a:off x="746234" y="1177158"/>
            <a:ext cx="10121463" cy="1019504"/>
          </a:xfrm>
          <a:prstGeom prst="rightArrow">
            <a:avLst/>
          </a:prstGeom>
          <a:gradFill>
            <a:gsLst>
              <a:gs pos="0">
                <a:schemeClr val="accent1">
                  <a:lumMod val="5000"/>
                  <a:lumOff val="95000"/>
                </a:schemeClr>
              </a:gs>
              <a:gs pos="100000">
                <a:srgbClr val="0070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91758" y="2017986"/>
            <a:ext cx="11992442" cy="1569660"/>
          </a:xfrm>
          <a:prstGeom prst="rect">
            <a:avLst/>
          </a:prstGeom>
          <a:noFill/>
        </p:spPr>
        <p:txBody>
          <a:bodyPr wrap="square" rtlCol="0">
            <a:spAutoFit/>
          </a:bodyPr>
          <a:lstStyle/>
          <a:p>
            <a:r>
              <a:rPr lang="en-US" sz="3200" dirty="0"/>
              <a:t>As the quantity of features grows, patterns become less distinct, leading to a scenario where each data point possesses its own distinct characteristics.</a:t>
            </a:r>
            <a:endParaRPr lang="es-ES" sz="3200" dirty="0"/>
          </a:p>
        </p:txBody>
      </p:sp>
    </p:spTree>
    <p:extLst>
      <p:ext uri="{BB962C8B-B14F-4D97-AF65-F5344CB8AC3E}">
        <p14:creationId xmlns:p14="http://schemas.microsoft.com/office/powerpoint/2010/main" val="21832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pic>
        <p:nvPicPr>
          <p:cNvPr id="9" name="Picture 8"/>
          <p:cNvPicPr>
            <a:picLocks noChangeAspect="1"/>
          </p:cNvPicPr>
          <p:nvPr/>
        </p:nvPicPr>
        <p:blipFill>
          <a:blip r:embed="rId2"/>
          <a:stretch>
            <a:fillRect/>
          </a:stretch>
        </p:blipFill>
        <p:spPr>
          <a:xfrm>
            <a:off x="210267" y="1956460"/>
            <a:ext cx="2874900" cy="2818800"/>
          </a:xfrm>
          <a:prstGeom prst="rect">
            <a:avLst/>
          </a:prstGeom>
        </p:spPr>
      </p:pic>
      <p:pic>
        <p:nvPicPr>
          <p:cNvPr id="4" name="Picture 3"/>
          <p:cNvPicPr>
            <a:picLocks noChangeAspect="1"/>
          </p:cNvPicPr>
          <p:nvPr/>
        </p:nvPicPr>
        <p:blipFill>
          <a:blip r:embed="rId3"/>
          <a:stretch>
            <a:fillRect/>
          </a:stretch>
        </p:blipFill>
        <p:spPr>
          <a:xfrm>
            <a:off x="3085167" y="1718576"/>
            <a:ext cx="4040341" cy="3936248"/>
          </a:xfrm>
          <a:prstGeom prst="rect">
            <a:avLst/>
          </a:prstGeom>
        </p:spPr>
      </p:pic>
      <p:pic>
        <p:nvPicPr>
          <p:cNvPr id="5" name="Picture 4"/>
          <p:cNvPicPr>
            <a:picLocks noChangeAspect="1"/>
          </p:cNvPicPr>
          <p:nvPr/>
        </p:nvPicPr>
        <p:blipFill>
          <a:blip r:embed="rId4"/>
          <a:stretch>
            <a:fillRect/>
          </a:stretch>
        </p:blipFill>
        <p:spPr>
          <a:xfrm>
            <a:off x="7269886" y="1873387"/>
            <a:ext cx="4639212" cy="3482096"/>
          </a:xfrm>
          <a:prstGeom prst="rect">
            <a:avLst/>
          </a:prstGeom>
        </p:spPr>
      </p:pic>
    </p:spTree>
    <p:extLst>
      <p:ext uri="{BB962C8B-B14F-4D97-AF65-F5344CB8AC3E}">
        <p14:creationId xmlns:p14="http://schemas.microsoft.com/office/powerpoint/2010/main" val="3879845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9"/>
          <p:cNvSpPr>
            <a:spLocks noChangeArrowheads="1"/>
          </p:cNvSpPr>
          <p:nvPr/>
        </p:nvSpPr>
        <p:spPr bwMode="auto">
          <a:xfrm>
            <a:off x="4424227" y="1904747"/>
            <a:ext cx="2362200" cy="685800"/>
          </a:xfrm>
          <a:prstGeom prst="rect">
            <a:avLst/>
          </a:prstGeom>
          <a:noFill/>
          <a:ln w="9525">
            <a:solidFill>
              <a:schemeClr val="tx1"/>
            </a:solidFill>
            <a:miter lim="800000"/>
            <a:headEnd/>
            <a:tailEnd/>
          </a:ln>
        </p:spPr>
        <p:txBody>
          <a:bodyPr wrap="none" anchor="ctr"/>
          <a:lstStyle/>
          <a:p>
            <a:pPr algn="ctr"/>
            <a:r>
              <a:rPr lang="en-US" sz="1400"/>
              <a:t>Population of answers</a:t>
            </a:r>
          </a:p>
        </p:txBody>
      </p:sp>
      <p:sp>
        <p:nvSpPr>
          <p:cNvPr id="20" name="Line 11"/>
          <p:cNvSpPr>
            <a:spLocks noChangeShapeType="1"/>
          </p:cNvSpPr>
          <p:nvPr/>
        </p:nvSpPr>
        <p:spPr bwMode="auto">
          <a:xfrm>
            <a:off x="5567227" y="2590547"/>
            <a:ext cx="0" cy="304800"/>
          </a:xfrm>
          <a:prstGeom prst="line">
            <a:avLst/>
          </a:prstGeom>
          <a:noFill/>
          <a:ln w="9525">
            <a:solidFill>
              <a:schemeClr val="tx1"/>
            </a:solidFill>
            <a:round/>
            <a:headEnd/>
            <a:tailEnd type="triangle" w="med" len="med"/>
          </a:ln>
        </p:spPr>
        <p:txBody>
          <a:bodyPr/>
          <a:lstStyle/>
          <a:p>
            <a:endParaRPr lang="en-US"/>
          </a:p>
        </p:txBody>
      </p:sp>
      <p:sp>
        <p:nvSpPr>
          <p:cNvPr id="21" name="Rectangle 12"/>
          <p:cNvSpPr>
            <a:spLocks noChangeArrowheads="1"/>
          </p:cNvSpPr>
          <p:nvPr/>
        </p:nvSpPr>
        <p:spPr bwMode="auto">
          <a:xfrm>
            <a:off x="4424227" y="2895347"/>
            <a:ext cx="2362200" cy="685800"/>
          </a:xfrm>
          <a:prstGeom prst="rect">
            <a:avLst/>
          </a:prstGeom>
          <a:noFill/>
          <a:ln w="9525">
            <a:solidFill>
              <a:schemeClr val="tx1"/>
            </a:solidFill>
            <a:miter lim="800000"/>
            <a:headEnd/>
            <a:tailEnd/>
          </a:ln>
        </p:spPr>
        <p:txBody>
          <a:bodyPr wrap="none" anchor="ctr"/>
          <a:lstStyle/>
          <a:p>
            <a:pPr algn="ctr"/>
            <a:r>
              <a:rPr lang="en-US" sz="1400" dirty="0"/>
              <a:t>Select best answers</a:t>
            </a:r>
          </a:p>
        </p:txBody>
      </p:sp>
      <p:sp>
        <p:nvSpPr>
          <p:cNvPr id="22" name="Line 13"/>
          <p:cNvSpPr>
            <a:spLocks noChangeShapeType="1"/>
          </p:cNvSpPr>
          <p:nvPr/>
        </p:nvSpPr>
        <p:spPr bwMode="auto">
          <a:xfrm>
            <a:off x="5567227" y="3581147"/>
            <a:ext cx="0" cy="381000"/>
          </a:xfrm>
          <a:prstGeom prst="line">
            <a:avLst/>
          </a:prstGeom>
          <a:noFill/>
          <a:ln w="9525">
            <a:solidFill>
              <a:schemeClr val="tx1"/>
            </a:solidFill>
            <a:round/>
            <a:headEnd/>
            <a:tailEnd type="triangle" w="med" len="med"/>
          </a:ln>
        </p:spPr>
        <p:txBody>
          <a:bodyPr/>
          <a:lstStyle/>
          <a:p>
            <a:endParaRPr lang="en-US"/>
          </a:p>
        </p:txBody>
      </p:sp>
      <p:sp>
        <p:nvSpPr>
          <p:cNvPr id="23" name="Rectangle 14"/>
          <p:cNvSpPr>
            <a:spLocks noChangeArrowheads="1"/>
          </p:cNvSpPr>
          <p:nvPr/>
        </p:nvSpPr>
        <p:spPr bwMode="auto">
          <a:xfrm>
            <a:off x="4424227" y="3962147"/>
            <a:ext cx="2362200" cy="685800"/>
          </a:xfrm>
          <a:prstGeom prst="rect">
            <a:avLst/>
          </a:prstGeom>
          <a:noFill/>
          <a:ln w="9525">
            <a:solidFill>
              <a:schemeClr val="tx1"/>
            </a:solidFill>
            <a:miter lim="800000"/>
            <a:headEnd/>
            <a:tailEnd/>
          </a:ln>
        </p:spPr>
        <p:txBody>
          <a:bodyPr wrap="none" anchor="ctr"/>
          <a:lstStyle/>
          <a:p>
            <a:pPr algn="ctr"/>
            <a:r>
              <a:rPr lang="en-US" sz="1400"/>
              <a:t>Random mating</a:t>
            </a:r>
          </a:p>
        </p:txBody>
      </p:sp>
      <p:sp>
        <p:nvSpPr>
          <p:cNvPr id="24" name="Line 15"/>
          <p:cNvSpPr>
            <a:spLocks noChangeShapeType="1"/>
          </p:cNvSpPr>
          <p:nvPr/>
        </p:nvSpPr>
        <p:spPr bwMode="auto">
          <a:xfrm>
            <a:off x="5567227" y="4647947"/>
            <a:ext cx="0" cy="381000"/>
          </a:xfrm>
          <a:prstGeom prst="line">
            <a:avLst/>
          </a:prstGeom>
          <a:noFill/>
          <a:ln w="9525">
            <a:solidFill>
              <a:schemeClr val="tx1"/>
            </a:solidFill>
            <a:round/>
            <a:headEnd/>
            <a:tailEnd type="triangle" w="med" len="med"/>
          </a:ln>
        </p:spPr>
        <p:txBody>
          <a:bodyPr/>
          <a:lstStyle/>
          <a:p>
            <a:endParaRPr lang="en-US"/>
          </a:p>
        </p:txBody>
      </p:sp>
      <p:sp>
        <p:nvSpPr>
          <p:cNvPr id="25" name="Rectangle 16"/>
          <p:cNvSpPr>
            <a:spLocks noChangeArrowheads="1"/>
          </p:cNvSpPr>
          <p:nvPr/>
        </p:nvSpPr>
        <p:spPr bwMode="auto">
          <a:xfrm>
            <a:off x="4424227" y="5028947"/>
            <a:ext cx="2362200" cy="685800"/>
          </a:xfrm>
          <a:prstGeom prst="rect">
            <a:avLst/>
          </a:prstGeom>
          <a:noFill/>
          <a:ln w="9525">
            <a:solidFill>
              <a:schemeClr val="tx1"/>
            </a:solidFill>
            <a:miter lim="800000"/>
            <a:headEnd/>
            <a:tailEnd/>
          </a:ln>
        </p:spPr>
        <p:txBody>
          <a:bodyPr wrap="none" anchor="ctr"/>
          <a:lstStyle/>
          <a:p>
            <a:pPr algn="ctr"/>
            <a:r>
              <a:rPr lang="en-US" sz="1400"/>
              <a:t>Recombination/Mutation</a:t>
            </a:r>
          </a:p>
        </p:txBody>
      </p:sp>
      <p:sp>
        <p:nvSpPr>
          <p:cNvPr id="26" name="Freeform 19"/>
          <p:cNvSpPr>
            <a:spLocks/>
          </p:cNvSpPr>
          <p:nvPr/>
        </p:nvSpPr>
        <p:spPr bwMode="auto">
          <a:xfrm>
            <a:off x="5603740" y="2209547"/>
            <a:ext cx="2022475" cy="3821113"/>
          </a:xfrm>
          <a:custGeom>
            <a:avLst/>
            <a:gdLst>
              <a:gd name="T0" fmla="*/ 0 w 1274"/>
              <a:gd name="T1" fmla="*/ 2212 h 2407"/>
              <a:gd name="T2" fmla="*/ 0 w 1274"/>
              <a:gd name="T3" fmla="*/ 2407 h 2407"/>
              <a:gd name="T4" fmla="*/ 1274 w 1274"/>
              <a:gd name="T5" fmla="*/ 2407 h 2407"/>
              <a:gd name="T6" fmla="*/ 1274 w 1274"/>
              <a:gd name="T7" fmla="*/ 0 h 2407"/>
              <a:gd name="T8" fmla="*/ 746 w 1274"/>
              <a:gd name="T9" fmla="*/ 0 h 2407"/>
              <a:gd name="T10" fmla="*/ 0 60000 65536"/>
              <a:gd name="T11" fmla="*/ 0 60000 65536"/>
              <a:gd name="T12" fmla="*/ 0 60000 65536"/>
              <a:gd name="T13" fmla="*/ 0 60000 65536"/>
              <a:gd name="T14" fmla="*/ 0 60000 65536"/>
              <a:gd name="T15" fmla="*/ 0 w 1274"/>
              <a:gd name="T16" fmla="*/ 0 h 2407"/>
              <a:gd name="T17" fmla="*/ 1274 w 1274"/>
              <a:gd name="T18" fmla="*/ 2407 h 2407"/>
            </a:gdLst>
            <a:ahLst/>
            <a:cxnLst>
              <a:cxn ang="T10">
                <a:pos x="T0" y="T1"/>
              </a:cxn>
              <a:cxn ang="T11">
                <a:pos x="T2" y="T3"/>
              </a:cxn>
              <a:cxn ang="T12">
                <a:pos x="T4" y="T5"/>
              </a:cxn>
              <a:cxn ang="T13">
                <a:pos x="T6" y="T7"/>
              </a:cxn>
              <a:cxn ang="T14">
                <a:pos x="T8" y="T9"/>
              </a:cxn>
            </a:cxnLst>
            <a:rect l="T15" t="T16" r="T17" b="T18"/>
            <a:pathLst>
              <a:path w="1274" h="2407">
                <a:moveTo>
                  <a:pt x="0" y="2212"/>
                </a:moveTo>
                <a:lnTo>
                  <a:pt x="0" y="2407"/>
                </a:lnTo>
                <a:lnTo>
                  <a:pt x="1274" y="2407"/>
                </a:lnTo>
                <a:lnTo>
                  <a:pt x="1274" y="0"/>
                </a:lnTo>
                <a:lnTo>
                  <a:pt x="746" y="0"/>
                </a:lnTo>
              </a:path>
            </a:pathLst>
          </a:custGeom>
          <a:noFill/>
          <a:ln w="9525">
            <a:solidFill>
              <a:schemeClr val="tx1"/>
            </a:solidFill>
            <a:round/>
            <a:headEnd/>
            <a:tailEnd type="triangle" w="med" len="med"/>
          </a:ln>
        </p:spPr>
        <p:txBody>
          <a:bodyPr/>
          <a:lstStyle/>
          <a:p>
            <a:endParaRPr lang="en-US">
              <a:latin typeface="Calibri" pitchFamily="34" charset="0"/>
            </a:endParaRPr>
          </a:p>
        </p:txBody>
      </p:sp>
      <p:sp>
        <p:nvSpPr>
          <p:cNvPr id="27" name="Rectangle 20"/>
          <p:cNvSpPr>
            <a:spLocks noChangeArrowheads="1"/>
          </p:cNvSpPr>
          <p:nvPr/>
        </p:nvSpPr>
        <p:spPr bwMode="auto">
          <a:xfrm rot="5400000">
            <a:off x="7135677" y="3789110"/>
            <a:ext cx="1435100" cy="304800"/>
          </a:xfrm>
          <a:prstGeom prst="rect">
            <a:avLst/>
          </a:prstGeom>
          <a:noFill/>
          <a:ln w="9525">
            <a:noFill/>
            <a:miter lim="800000"/>
            <a:headEnd/>
            <a:tailEnd/>
          </a:ln>
        </p:spPr>
        <p:txBody>
          <a:bodyPr wrap="none">
            <a:spAutoFit/>
          </a:bodyPr>
          <a:lstStyle/>
          <a:p>
            <a:r>
              <a:rPr lang="en-US" sz="1400"/>
              <a:t>Next generation</a:t>
            </a:r>
          </a:p>
        </p:txBody>
      </p:sp>
      <p:cxnSp>
        <p:nvCxnSpPr>
          <p:cNvPr id="28" name="Straight Arrow Connector 27"/>
          <p:cNvCxnSpPr/>
          <p:nvPr/>
        </p:nvCxnSpPr>
        <p:spPr>
          <a:xfrm>
            <a:off x="6993663" y="2076197"/>
            <a:ext cx="1414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93271" y="1732961"/>
            <a:ext cx="3960679" cy="1477328"/>
          </a:xfrm>
          <a:prstGeom prst="rect">
            <a:avLst/>
          </a:prstGeom>
          <a:noFill/>
        </p:spPr>
        <p:txBody>
          <a:bodyPr wrap="square" rtlCol="0">
            <a:spAutoFit/>
          </a:bodyPr>
          <a:lstStyle/>
          <a:p>
            <a:r>
              <a:rPr lang="en-US" dirty="0"/>
              <a:t>How many?</a:t>
            </a:r>
          </a:p>
          <a:p>
            <a:r>
              <a:rPr lang="en-US" dirty="0"/>
              <a:t>Too high = time consuming. Slow convergence</a:t>
            </a:r>
          </a:p>
          <a:p>
            <a:r>
              <a:rPr lang="en-US" dirty="0"/>
              <a:t>Too small = noise will tend to predominate over selection</a:t>
            </a:r>
          </a:p>
        </p:txBody>
      </p:sp>
      <p:cxnSp>
        <p:nvCxnSpPr>
          <p:cNvPr id="30" name="Straight Arrow Connector 29"/>
          <p:cNvCxnSpPr/>
          <p:nvPr/>
        </p:nvCxnSpPr>
        <p:spPr>
          <a:xfrm flipH="1">
            <a:off x="3295650" y="3175151"/>
            <a:ext cx="857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65020" y="2975564"/>
            <a:ext cx="4229043" cy="923330"/>
          </a:xfrm>
          <a:prstGeom prst="rect">
            <a:avLst/>
          </a:prstGeom>
          <a:noFill/>
        </p:spPr>
        <p:txBody>
          <a:bodyPr wrap="none" rtlCol="0">
            <a:spAutoFit/>
          </a:bodyPr>
          <a:lstStyle/>
          <a:p>
            <a:r>
              <a:rPr lang="en-US" dirty="0"/>
              <a:t>Which elitism?</a:t>
            </a:r>
          </a:p>
          <a:p>
            <a:r>
              <a:rPr lang="en-US" dirty="0"/>
              <a:t>(too small = a lot of bad solutions</a:t>
            </a:r>
          </a:p>
          <a:p>
            <a:r>
              <a:rPr lang="en-US" dirty="0"/>
              <a:t>Too high = risk of ending in a local solution)</a:t>
            </a:r>
          </a:p>
        </p:txBody>
      </p:sp>
      <p:cxnSp>
        <p:nvCxnSpPr>
          <p:cNvPr id="32" name="Straight Arrow Connector 31"/>
          <p:cNvCxnSpPr/>
          <p:nvPr/>
        </p:nvCxnSpPr>
        <p:spPr>
          <a:xfrm flipH="1">
            <a:off x="3372140" y="4325420"/>
            <a:ext cx="857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5020" y="4120103"/>
            <a:ext cx="4167166" cy="2031325"/>
          </a:xfrm>
          <a:prstGeom prst="rect">
            <a:avLst/>
          </a:prstGeom>
          <a:noFill/>
        </p:spPr>
        <p:txBody>
          <a:bodyPr wrap="none" rtlCol="0">
            <a:spAutoFit/>
          </a:bodyPr>
          <a:lstStyle/>
          <a:p>
            <a:r>
              <a:rPr lang="en-US" dirty="0"/>
              <a:t>How do I allow the best to mate?</a:t>
            </a:r>
          </a:p>
          <a:p>
            <a:r>
              <a:rPr lang="en-US" dirty="0"/>
              <a:t>At random?</a:t>
            </a:r>
          </a:p>
          <a:p>
            <a:r>
              <a:rPr lang="en-US" dirty="0"/>
              <a:t>Best have the higher frequency of mating?</a:t>
            </a:r>
          </a:p>
          <a:p>
            <a:endParaRPr lang="en-US" dirty="0"/>
          </a:p>
          <a:p>
            <a:endParaRPr lang="en-US" dirty="0"/>
          </a:p>
          <a:p>
            <a:endParaRPr lang="en-US" dirty="0"/>
          </a:p>
          <a:p>
            <a:r>
              <a:rPr lang="en-US" dirty="0"/>
              <a:t>Tournament selection?</a:t>
            </a:r>
          </a:p>
        </p:txBody>
      </p:sp>
      <p:cxnSp>
        <p:nvCxnSpPr>
          <p:cNvPr id="35" name="Straight Arrow Connector 34"/>
          <p:cNvCxnSpPr/>
          <p:nvPr/>
        </p:nvCxnSpPr>
        <p:spPr>
          <a:xfrm>
            <a:off x="6858453" y="5372183"/>
            <a:ext cx="1414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458061" y="5028947"/>
            <a:ext cx="3960679" cy="1200329"/>
          </a:xfrm>
          <a:prstGeom prst="rect">
            <a:avLst/>
          </a:prstGeom>
          <a:noFill/>
        </p:spPr>
        <p:txBody>
          <a:bodyPr wrap="square" rtlCol="0">
            <a:spAutoFit/>
          </a:bodyPr>
          <a:lstStyle/>
          <a:p>
            <a:r>
              <a:rPr lang="en-US" dirty="0"/>
              <a:t>Which mutation frequency?</a:t>
            </a:r>
          </a:p>
          <a:p>
            <a:r>
              <a:rPr lang="en-US" dirty="0"/>
              <a:t>Too small = result will tend to be local</a:t>
            </a:r>
          </a:p>
          <a:p>
            <a:r>
              <a:rPr lang="en-US" dirty="0"/>
              <a:t>Too high = random walking (no need</a:t>
            </a:r>
          </a:p>
          <a:p>
            <a:r>
              <a:rPr lang="en-US" dirty="0"/>
              <a:t>of doing a GA!)</a:t>
            </a:r>
          </a:p>
        </p:txBody>
      </p:sp>
      <p:cxnSp>
        <p:nvCxnSpPr>
          <p:cNvPr id="37" name="Straight Arrow Connector 36"/>
          <p:cNvCxnSpPr/>
          <p:nvPr/>
        </p:nvCxnSpPr>
        <p:spPr>
          <a:xfrm flipH="1">
            <a:off x="3141227" y="2733422"/>
            <a:ext cx="10881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65020" y="2569689"/>
            <a:ext cx="1561646" cy="369332"/>
          </a:xfrm>
          <a:prstGeom prst="rect">
            <a:avLst/>
          </a:prstGeom>
          <a:noFill/>
        </p:spPr>
        <p:txBody>
          <a:bodyPr wrap="none" rtlCol="0">
            <a:spAutoFit/>
          </a:bodyPr>
          <a:lstStyle/>
          <a:p>
            <a:r>
              <a:rPr lang="en-US" dirty="0"/>
              <a:t>Which fitness?</a:t>
            </a:r>
          </a:p>
        </p:txBody>
      </p:sp>
      <p:pic>
        <p:nvPicPr>
          <p:cNvPr id="41" name="Picture 40"/>
          <p:cNvPicPr>
            <a:picLocks noChangeAspect="1"/>
          </p:cNvPicPr>
          <p:nvPr/>
        </p:nvPicPr>
        <p:blipFill>
          <a:blip r:embed="rId2"/>
          <a:stretch>
            <a:fillRect/>
          </a:stretch>
        </p:blipFill>
        <p:spPr>
          <a:xfrm>
            <a:off x="1673347" y="2636916"/>
            <a:ext cx="1048950" cy="262440"/>
          </a:xfrm>
          <a:prstGeom prst="rect">
            <a:avLst/>
          </a:prstGeom>
        </p:spPr>
      </p:pic>
      <p:pic>
        <p:nvPicPr>
          <p:cNvPr id="42" name="Picture 41"/>
          <p:cNvPicPr>
            <a:picLocks noChangeAspect="1"/>
          </p:cNvPicPr>
          <p:nvPr/>
        </p:nvPicPr>
        <p:blipFill>
          <a:blip r:embed="rId3"/>
          <a:stretch>
            <a:fillRect/>
          </a:stretch>
        </p:blipFill>
        <p:spPr>
          <a:xfrm>
            <a:off x="848100" y="5114267"/>
            <a:ext cx="2447550" cy="515160"/>
          </a:xfrm>
          <a:prstGeom prst="rect">
            <a:avLst/>
          </a:prstGeom>
        </p:spPr>
      </p:pic>
      <p:cxnSp>
        <p:nvCxnSpPr>
          <p:cNvPr id="43" name="Straight Arrow Connector 42"/>
          <p:cNvCxnSpPr/>
          <p:nvPr/>
        </p:nvCxnSpPr>
        <p:spPr>
          <a:xfrm>
            <a:off x="8005627" y="3809747"/>
            <a:ext cx="1414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419954" y="3640187"/>
            <a:ext cx="1515928" cy="369332"/>
          </a:xfrm>
          <a:prstGeom prst="rect">
            <a:avLst/>
          </a:prstGeom>
          <a:noFill/>
        </p:spPr>
        <p:txBody>
          <a:bodyPr wrap="none" rtlCol="0">
            <a:spAutoFit/>
          </a:bodyPr>
          <a:lstStyle/>
          <a:p>
            <a:r>
              <a:rPr lang="en-US" dirty="0"/>
              <a:t>For how long?</a:t>
            </a:r>
          </a:p>
        </p:txBody>
      </p:sp>
      <p:sp>
        <p:nvSpPr>
          <p:cNvPr id="34"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
        <p:nvSpPr>
          <p:cNvPr id="38" name="Title 1"/>
          <p:cNvSpPr txBox="1">
            <a:spLocks/>
          </p:cNvSpPr>
          <p:nvPr/>
        </p:nvSpPr>
        <p:spPr>
          <a:xfrm>
            <a:off x="830179" y="6282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9966"/>
                </a:solidFill>
                <a:latin typeface="Arial" panose="020B0604020202020204" pitchFamily="34" charset="0"/>
                <a:cs typeface="Arial" panose="020B0604020202020204" pitchFamily="34" charset="0"/>
              </a:rPr>
              <a:t>HYPERPARAMETERS</a:t>
            </a:r>
          </a:p>
        </p:txBody>
      </p:sp>
    </p:spTree>
    <p:extLst>
      <p:ext uri="{BB962C8B-B14F-4D97-AF65-F5344CB8AC3E}">
        <p14:creationId xmlns:p14="http://schemas.microsoft.com/office/powerpoint/2010/main" val="141327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362575" y="1876425"/>
            <a:ext cx="0" cy="42957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19400" y="4010025"/>
            <a:ext cx="67246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982075" y="4124325"/>
            <a:ext cx="2034018" cy="369332"/>
          </a:xfrm>
          <a:prstGeom prst="rect">
            <a:avLst/>
          </a:prstGeom>
          <a:noFill/>
        </p:spPr>
        <p:txBody>
          <a:bodyPr wrap="none" rtlCol="0">
            <a:spAutoFit/>
          </a:bodyPr>
          <a:lstStyle/>
          <a:p>
            <a:r>
              <a:rPr lang="en-US" dirty="0"/>
              <a:t>Chromosome space</a:t>
            </a:r>
          </a:p>
        </p:txBody>
      </p:sp>
      <p:sp>
        <p:nvSpPr>
          <p:cNvPr id="11" name="TextBox 10"/>
          <p:cNvSpPr txBox="1"/>
          <p:nvPr/>
        </p:nvSpPr>
        <p:spPr>
          <a:xfrm>
            <a:off x="4324350" y="1847851"/>
            <a:ext cx="837089" cy="369332"/>
          </a:xfrm>
          <a:prstGeom prst="rect">
            <a:avLst/>
          </a:prstGeom>
          <a:noFill/>
        </p:spPr>
        <p:txBody>
          <a:bodyPr wrap="none" rtlCol="0">
            <a:spAutoFit/>
          </a:bodyPr>
          <a:lstStyle/>
          <a:p>
            <a:r>
              <a:rPr lang="en-US" dirty="0"/>
              <a:t>Fitness</a:t>
            </a:r>
          </a:p>
        </p:txBody>
      </p:sp>
      <p:cxnSp>
        <p:nvCxnSpPr>
          <p:cNvPr id="13" name="Straight Connector 12"/>
          <p:cNvCxnSpPr/>
          <p:nvPr/>
        </p:nvCxnSpPr>
        <p:spPr>
          <a:xfrm flipV="1">
            <a:off x="5362575" y="3028950"/>
            <a:ext cx="542925" cy="54292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410450" y="1819276"/>
            <a:ext cx="1031080" cy="1031081"/>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6737412" y="2960727"/>
            <a:ext cx="3419290" cy="1049298"/>
            <a:chOff x="6737412" y="2960727"/>
            <a:chExt cx="3419290" cy="1049298"/>
          </a:xfrm>
        </p:grpSpPr>
        <p:sp>
          <p:nvSpPr>
            <p:cNvPr id="19" name="TextBox 18"/>
            <p:cNvSpPr txBox="1"/>
            <p:nvPr/>
          </p:nvSpPr>
          <p:spPr>
            <a:xfrm>
              <a:off x="8724900" y="2960727"/>
              <a:ext cx="1431802" cy="369332"/>
            </a:xfrm>
            <a:prstGeom prst="rect">
              <a:avLst/>
            </a:prstGeom>
            <a:noFill/>
          </p:spPr>
          <p:txBody>
            <a:bodyPr wrap="none" rtlCol="0">
              <a:spAutoFit/>
            </a:bodyPr>
            <a:lstStyle/>
            <a:p>
              <a:r>
                <a:rPr lang="en-US" dirty="0"/>
                <a:t>Dead penalty</a:t>
              </a:r>
            </a:p>
          </p:txBody>
        </p:sp>
        <p:cxnSp>
          <p:nvCxnSpPr>
            <p:cNvPr id="21" name="Straight Arrow Connector 20"/>
            <p:cNvCxnSpPr>
              <a:stCxn id="19" idx="1"/>
            </p:cNvCxnSpPr>
            <p:nvPr/>
          </p:nvCxnSpPr>
          <p:spPr>
            <a:xfrm flipH="1">
              <a:off x="6737412" y="3145393"/>
              <a:ext cx="1987488" cy="86463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5634037" y="4171649"/>
            <a:ext cx="3450560" cy="1349339"/>
            <a:chOff x="5634037" y="4171649"/>
            <a:chExt cx="3450560" cy="1349339"/>
          </a:xfrm>
        </p:grpSpPr>
        <p:cxnSp>
          <p:nvCxnSpPr>
            <p:cNvPr id="24" name="Straight Arrow Connector 23"/>
            <p:cNvCxnSpPr/>
            <p:nvPr/>
          </p:nvCxnSpPr>
          <p:spPr>
            <a:xfrm flipV="1">
              <a:off x="6096000" y="4171651"/>
              <a:ext cx="0" cy="64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286500" y="4171652"/>
              <a:ext cx="0" cy="64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496050" y="4171650"/>
              <a:ext cx="0" cy="64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981700" y="4171649"/>
              <a:ext cx="0" cy="64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181725" y="4171649"/>
              <a:ext cx="0" cy="64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381750" y="4171649"/>
              <a:ext cx="0" cy="64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634037" y="4874657"/>
              <a:ext cx="3450560" cy="646331"/>
            </a:xfrm>
            <a:prstGeom prst="rect">
              <a:avLst/>
            </a:prstGeom>
            <a:noFill/>
          </p:spPr>
          <p:txBody>
            <a:bodyPr wrap="none" rtlCol="0">
              <a:spAutoFit/>
            </a:bodyPr>
            <a:lstStyle/>
            <a:p>
              <a:r>
                <a:rPr lang="en-US" dirty="0"/>
                <a:t>No meaningful chromosome. </a:t>
              </a:r>
            </a:p>
            <a:p>
              <a:r>
                <a:rPr lang="en-US" dirty="0"/>
                <a:t>No way to go to one to the other!</a:t>
              </a:r>
            </a:p>
          </p:txBody>
        </p:sp>
      </p:grpSp>
      <p:grpSp>
        <p:nvGrpSpPr>
          <p:cNvPr id="35" name="Group 34"/>
          <p:cNvGrpSpPr/>
          <p:nvPr/>
        </p:nvGrpSpPr>
        <p:grpSpPr>
          <a:xfrm>
            <a:off x="360333" y="4486271"/>
            <a:ext cx="4683155" cy="1409400"/>
            <a:chOff x="360333" y="4486271"/>
            <a:chExt cx="4683155" cy="1409400"/>
          </a:xfrm>
        </p:grpSpPr>
        <p:pic>
          <p:nvPicPr>
            <p:cNvPr id="31" name="Picture 30"/>
            <p:cNvPicPr>
              <a:picLocks noChangeAspect="1"/>
            </p:cNvPicPr>
            <p:nvPr/>
          </p:nvPicPr>
          <p:blipFill>
            <a:blip r:embed="rId2"/>
            <a:stretch>
              <a:fillRect/>
            </a:stretch>
          </p:blipFill>
          <p:spPr>
            <a:xfrm>
              <a:off x="1935488" y="4486271"/>
              <a:ext cx="3108000" cy="1409400"/>
            </a:xfrm>
            <a:prstGeom prst="rect">
              <a:avLst/>
            </a:prstGeom>
          </p:spPr>
        </p:pic>
        <p:sp>
          <p:nvSpPr>
            <p:cNvPr id="32" name="TextBox 31"/>
            <p:cNvSpPr txBox="1"/>
            <p:nvPr/>
          </p:nvSpPr>
          <p:spPr>
            <a:xfrm>
              <a:off x="360333" y="4493653"/>
              <a:ext cx="1912062" cy="369332"/>
            </a:xfrm>
            <a:prstGeom prst="rect">
              <a:avLst/>
            </a:prstGeom>
            <a:noFill/>
          </p:spPr>
          <p:txBody>
            <a:bodyPr wrap="none" rtlCol="0">
              <a:spAutoFit/>
            </a:bodyPr>
            <a:lstStyle/>
            <a:p>
              <a:r>
                <a:rPr lang="en-US" dirty="0"/>
                <a:t>Objective function</a:t>
              </a:r>
            </a:p>
          </p:txBody>
        </p:sp>
      </p:grpSp>
      <p:sp>
        <p:nvSpPr>
          <p:cNvPr id="36"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
        <p:nvSpPr>
          <p:cNvPr id="37" name="Title 1"/>
          <p:cNvSpPr txBox="1">
            <a:spLocks/>
          </p:cNvSpPr>
          <p:nvPr/>
        </p:nvSpPr>
        <p:spPr>
          <a:xfrm>
            <a:off x="830179" y="6282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9966"/>
                </a:solidFill>
                <a:latin typeface="Arial" panose="020B0604020202020204" pitchFamily="34" charset="0"/>
                <a:cs typeface="Arial" panose="020B0604020202020204" pitchFamily="34" charset="0"/>
              </a:rPr>
              <a:t>HYPERPARAMETERS</a:t>
            </a:r>
          </a:p>
        </p:txBody>
      </p:sp>
    </p:spTree>
    <p:extLst>
      <p:ext uri="{BB962C8B-B14F-4D97-AF65-F5344CB8AC3E}">
        <p14:creationId xmlns:p14="http://schemas.microsoft.com/office/powerpoint/2010/main" val="57091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47950" y="2045543"/>
            <a:ext cx="2991450" cy="3956040"/>
          </a:xfrm>
          <a:prstGeom prst="rect">
            <a:avLst/>
          </a:prstGeom>
        </p:spPr>
      </p:pic>
      <p:sp>
        <p:nvSpPr>
          <p:cNvPr id="4" name="TextBox 3"/>
          <p:cNvSpPr txBox="1"/>
          <p:nvPr/>
        </p:nvSpPr>
        <p:spPr>
          <a:xfrm>
            <a:off x="1009650" y="1518488"/>
            <a:ext cx="10525125" cy="646331"/>
          </a:xfrm>
          <a:prstGeom prst="rect">
            <a:avLst/>
          </a:prstGeom>
          <a:noFill/>
        </p:spPr>
        <p:txBody>
          <a:bodyPr wrap="square" rtlCol="0">
            <a:spAutoFit/>
          </a:bodyPr>
          <a:lstStyle/>
          <a:p>
            <a:r>
              <a:rPr lang="en-US" dirty="0"/>
              <a:t>Tournament selection. Pick a subset of individuals from the population. Ascertain the best one to reproduce in the next mating</a:t>
            </a:r>
          </a:p>
        </p:txBody>
      </p:sp>
      <p:sp>
        <p:nvSpPr>
          <p:cNvPr id="6"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CLASSICAL GENETIC ALGORITHM</a:t>
            </a:r>
          </a:p>
        </p:txBody>
      </p:sp>
    </p:spTree>
    <p:extLst>
      <p:ext uri="{BB962C8B-B14F-4D97-AF65-F5344CB8AC3E}">
        <p14:creationId xmlns:p14="http://schemas.microsoft.com/office/powerpoint/2010/main" val="529817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9"/>
          <p:cNvSpPr>
            <a:spLocks noChangeArrowheads="1"/>
          </p:cNvSpPr>
          <p:nvPr/>
        </p:nvSpPr>
        <p:spPr bwMode="auto">
          <a:xfrm>
            <a:off x="4424227" y="1904747"/>
            <a:ext cx="2362200" cy="685800"/>
          </a:xfrm>
          <a:prstGeom prst="rect">
            <a:avLst/>
          </a:prstGeom>
          <a:noFill/>
          <a:ln w="9525">
            <a:solidFill>
              <a:schemeClr val="tx1"/>
            </a:solidFill>
            <a:miter lim="800000"/>
            <a:headEnd/>
            <a:tailEnd/>
          </a:ln>
        </p:spPr>
        <p:txBody>
          <a:bodyPr wrap="none" anchor="ctr"/>
          <a:lstStyle/>
          <a:p>
            <a:pPr algn="ctr"/>
            <a:r>
              <a:rPr lang="en-US" sz="1400"/>
              <a:t>Population of answers</a:t>
            </a:r>
          </a:p>
        </p:txBody>
      </p:sp>
      <p:sp>
        <p:nvSpPr>
          <p:cNvPr id="20" name="Line 11"/>
          <p:cNvSpPr>
            <a:spLocks noChangeShapeType="1"/>
          </p:cNvSpPr>
          <p:nvPr/>
        </p:nvSpPr>
        <p:spPr bwMode="auto">
          <a:xfrm>
            <a:off x="5567227" y="2590547"/>
            <a:ext cx="0" cy="304800"/>
          </a:xfrm>
          <a:prstGeom prst="line">
            <a:avLst/>
          </a:prstGeom>
          <a:noFill/>
          <a:ln w="9525">
            <a:solidFill>
              <a:schemeClr val="tx1"/>
            </a:solidFill>
            <a:round/>
            <a:headEnd/>
            <a:tailEnd type="triangle" w="med" len="med"/>
          </a:ln>
        </p:spPr>
        <p:txBody>
          <a:bodyPr/>
          <a:lstStyle/>
          <a:p>
            <a:endParaRPr lang="en-US"/>
          </a:p>
        </p:txBody>
      </p:sp>
      <p:sp>
        <p:nvSpPr>
          <p:cNvPr id="21" name="Rectangle 12"/>
          <p:cNvSpPr>
            <a:spLocks noChangeArrowheads="1"/>
          </p:cNvSpPr>
          <p:nvPr/>
        </p:nvSpPr>
        <p:spPr bwMode="auto">
          <a:xfrm>
            <a:off x="4424227" y="2895347"/>
            <a:ext cx="2362200" cy="685800"/>
          </a:xfrm>
          <a:prstGeom prst="rect">
            <a:avLst/>
          </a:prstGeom>
          <a:noFill/>
          <a:ln w="9525">
            <a:solidFill>
              <a:schemeClr val="tx1"/>
            </a:solidFill>
            <a:miter lim="800000"/>
            <a:headEnd/>
            <a:tailEnd/>
          </a:ln>
        </p:spPr>
        <p:txBody>
          <a:bodyPr wrap="none" anchor="ctr"/>
          <a:lstStyle/>
          <a:p>
            <a:pPr algn="ctr"/>
            <a:r>
              <a:rPr lang="en-US" sz="1400" dirty="0"/>
              <a:t>Select best answers</a:t>
            </a:r>
          </a:p>
        </p:txBody>
      </p:sp>
      <p:sp>
        <p:nvSpPr>
          <p:cNvPr id="22" name="Line 13"/>
          <p:cNvSpPr>
            <a:spLocks noChangeShapeType="1"/>
          </p:cNvSpPr>
          <p:nvPr/>
        </p:nvSpPr>
        <p:spPr bwMode="auto">
          <a:xfrm>
            <a:off x="5567227" y="3581147"/>
            <a:ext cx="0" cy="381000"/>
          </a:xfrm>
          <a:prstGeom prst="line">
            <a:avLst/>
          </a:prstGeom>
          <a:noFill/>
          <a:ln w="9525">
            <a:solidFill>
              <a:schemeClr val="tx1"/>
            </a:solidFill>
            <a:round/>
            <a:headEnd/>
            <a:tailEnd type="triangle" w="med" len="med"/>
          </a:ln>
        </p:spPr>
        <p:txBody>
          <a:bodyPr/>
          <a:lstStyle/>
          <a:p>
            <a:endParaRPr lang="en-US"/>
          </a:p>
        </p:txBody>
      </p:sp>
      <p:sp>
        <p:nvSpPr>
          <p:cNvPr id="23" name="Rectangle 14"/>
          <p:cNvSpPr>
            <a:spLocks noChangeArrowheads="1"/>
          </p:cNvSpPr>
          <p:nvPr/>
        </p:nvSpPr>
        <p:spPr bwMode="auto">
          <a:xfrm>
            <a:off x="4424227" y="3962147"/>
            <a:ext cx="2362200" cy="685800"/>
          </a:xfrm>
          <a:prstGeom prst="rect">
            <a:avLst/>
          </a:prstGeom>
          <a:noFill/>
          <a:ln w="9525">
            <a:solidFill>
              <a:schemeClr val="tx1"/>
            </a:solidFill>
            <a:miter lim="800000"/>
            <a:headEnd/>
            <a:tailEnd/>
          </a:ln>
        </p:spPr>
        <p:txBody>
          <a:bodyPr wrap="none" anchor="ctr"/>
          <a:lstStyle/>
          <a:p>
            <a:pPr algn="ctr"/>
            <a:r>
              <a:rPr lang="en-US" sz="1400"/>
              <a:t>Random mating</a:t>
            </a:r>
          </a:p>
        </p:txBody>
      </p:sp>
      <p:sp>
        <p:nvSpPr>
          <p:cNvPr id="24" name="Line 15"/>
          <p:cNvSpPr>
            <a:spLocks noChangeShapeType="1"/>
          </p:cNvSpPr>
          <p:nvPr/>
        </p:nvSpPr>
        <p:spPr bwMode="auto">
          <a:xfrm>
            <a:off x="5567227" y="4647947"/>
            <a:ext cx="0" cy="381000"/>
          </a:xfrm>
          <a:prstGeom prst="line">
            <a:avLst/>
          </a:prstGeom>
          <a:noFill/>
          <a:ln w="9525">
            <a:solidFill>
              <a:schemeClr val="tx1"/>
            </a:solidFill>
            <a:round/>
            <a:headEnd/>
            <a:tailEnd type="triangle" w="med" len="med"/>
          </a:ln>
        </p:spPr>
        <p:txBody>
          <a:bodyPr/>
          <a:lstStyle/>
          <a:p>
            <a:endParaRPr lang="en-US"/>
          </a:p>
        </p:txBody>
      </p:sp>
      <p:sp>
        <p:nvSpPr>
          <p:cNvPr id="25" name="Rectangle 16"/>
          <p:cNvSpPr>
            <a:spLocks noChangeArrowheads="1"/>
          </p:cNvSpPr>
          <p:nvPr/>
        </p:nvSpPr>
        <p:spPr bwMode="auto">
          <a:xfrm>
            <a:off x="4424227" y="5028947"/>
            <a:ext cx="2362200" cy="685800"/>
          </a:xfrm>
          <a:prstGeom prst="rect">
            <a:avLst/>
          </a:prstGeom>
          <a:noFill/>
          <a:ln w="9525">
            <a:solidFill>
              <a:schemeClr val="tx1"/>
            </a:solidFill>
            <a:miter lim="800000"/>
            <a:headEnd/>
            <a:tailEnd/>
          </a:ln>
        </p:spPr>
        <p:txBody>
          <a:bodyPr wrap="none" anchor="ctr"/>
          <a:lstStyle/>
          <a:p>
            <a:pPr algn="ctr"/>
            <a:r>
              <a:rPr lang="en-US" sz="1400"/>
              <a:t>Recombination/Mutation</a:t>
            </a:r>
          </a:p>
        </p:txBody>
      </p:sp>
      <p:sp>
        <p:nvSpPr>
          <p:cNvPr id="26" name="Freeform 19"/>
          <p:cNvSpPr>
            <a:spLocks/>
          </p:cNvSpPr>
          <p:nvPr/>
        </p:nvSpPr>
        <p:spPr bwMode="auto">
          <a:xfrm>
            <a:off x="5603740" y="2209547"/>
            <a:ext cx="2022475" cy="3821113"/>
          </a:xfrm>
          <a:custGeom>
            <a:avLst/>
            <a:gdLst>
              <a:gd name="T0" fmla="*/ 0 w 1274"/>
              <a:gd name="T1" fmla="*/ 2212 h 2407"/>
              <a:gd name="T2" fmla="*/ 0 w 1274"/>
              <a:gd name="T3" fmla="*/ 2407 h 2407"/>
              <a:gd name="T4" fmla="*/ 1274 w 1274"/>
              <a:gd name="T5" fmla="*/ 2407 h 2407"/>
              <a:gd name="T6" fmla="*/ 1274 w 1274"/>
              <a:gd name="T7" fmla="*/ 0 h 2407"/>
              <a:gd name="T8" fmla="*/ 746 w 1274"/>
              <a:gd name="T9" fmla="*/ 0 h 2407"/>
              <a:gd name="T10" fmla="*/ 0 60000 65536"/>
              <a:gd name="T11" fmla="*/ 0 60000 65536"/>
              <a:gd name="T12" fmla="*/ 0 60000 65536"/>
              <a:gd name="T13" fmla="*/ 0 60000 65536"/>
              <a:gd name="T14" fmla="*/ 0 60000 65536"/>
              <a:gd name="T15" fmla="*/ 0 w 1274"/>
              <a:gd name="T16" fmla="*/ 0 h 2407"/>
              <a:gd name="T17" fmla="*/ 1274 w 1274"/>
              <a:gd name="T18" fmla="*/ 2407 h 2407"/>
            </a:gdLst>
            <a:ahLst/>
            <a:cxnLst>
              <a:cxn ang="T10">
                <a:pos x="T0" y="T1"/>
              </a:cxn>
              <a:cxn ang="T11">
                <a:pos x="T2" y="T3"/>
              </a:cxn>
              <a:cxn ang="T12">
                <a:pos x="T4" y="T5"/>
              </a:cxn>
              <a:cxn ang="T13">
                <a:pos x="T6" y="T7"/>
              </a:cxn>
              <a:cxn ang="T14">
                <a:pos x="T8" y="T9"/>
              </a:cxn>
            </a:cxnLst>
            <a:rect l="T15" t="T16" r="T17" b="T18"/>
            <a:pathLst>
              <a:path w="1274" h="2407">
                <a:moveTo>
                  <a:pt x="0" y="2212"/>
                </a:moveTo>
                <a:lnTo>
                  <a:pt x="0" y="2407"/>
                </a:lnTo>
                <a:lnTo>
                  <a:pt x="1274" y="2407"/>
                </a:lnTo>
                <a:lnTo>
                  <a:pt x="1274" y="0"/>
                </a:lnTo>
                <a:lnTo>
                  <a:pt x="746" y="0"/>
                </a:lnTo>
              </a:path>
            </a:pathLst>
          </a:custGeom>
          <a:noFill/>
          <a:ln w="9525">
            <a:solidFill>
              <a:schemeClr val="tx1"/>
            </a:solidFill>
            <a:round/>
            <a:headEnd/>
            <a:tailEnd type="triangle" w="med" len="med"/>
          </a:ln>
        </p:spPr>
        <p:txBody>
          <a:bodyPr/>
          <a:lstStyle/>
          <a:p>
            <a:endParaRPr lang="en-US">
              <a:latin typeface="Calibri" pitchFamily="34" charset="0"/>
            </a:endParaRPr>
          </a:p>
        </p:txBody>
      </p:sp>
      <p:sp>
        <p:nvSpPr>
          <p:cNvPr id="27" name="Rectangle 20"/>
          <p:cNvSpPr>
            <a:spLocks noChangeArrowheads="1"/>
          </p:cNvSpPr>
          <p:nvPr/>
        </p:nvSpPr>
        <p:spPr bwMode="auto">
          <a:xfrm rot="5400000">
            <a:off x="7135677" y="3789110"/>
            <a:ext cx="1435100" cy="304800"/>
          </a:xfrm>
          <a:prstGeom prst="rect">
            <a:avLst/>
          </a:prstGeom>
          <a:noFill/>
          <a:ln w="9525">
            <a:noFill/>
            <a:miter lim="800000"/>
            <a:headEnd/>
            <a:tailEnd/>
          </a:ln>
        </p:spPr>
        <p:txBody>
          <a:bodyPr wrap="none">
            <a:spAutoFit/>
          </a:bodyPr>
          <a:lstStyle/>
          <a:p>
            <a:r>
              <a:rPr lang="en-US" sz="1400"/>
              <a:t>Next generation</a:t>
            </a:r>
          </a:p>
        </p:txBody>
      </p:sp>
      <p:pic>
        <p:nvPicPr>
          <p:cNvPr id="3" name="Picture 2"/>
          <p:cNvPicPr>
            <a:picLocks noChangeAspect="1"/>
          </p:cNvPicPr>
          <p:nvPr/>
        </p:nvPicPr>
        <p:blipFill>
          <a:blip r:embed="rId2"/>
          <a:stretch>
            <a:fillRect/>
          </a:stretch>
        </p:blipFill>
        <p:spPr>
          <a:xfrm>
            <a:off x="7953375" y="1750092"/>
            <a:ext cx="4238625" cy="1085850"/>
          </a:xfrm>
          <a:prstGeom prst="rect">
            <a:avLst/>
          </a:prstGeom>
        </p:spPr>
      </p:pic>
      <p:sp>
        <p:nvSpPr>
          <p:cNvPr id="14"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GENETIC ALGORITHM</a:t>
            </a:r>
          </a:p>
        </p:txBody>
      </p:sp>
      <p:sp>
        <p:nvSpPr>
          <p:cNvPr id="15" name="Title 1"/>
          <p:cNvSpPr txBox="1">
            <a:spLocks/>
          </p:cNvSpPr>
          <p:nvPr/>
        </p:nvSpPr>
        <p:spPr>
          <a:xfrm>
            <a:off x="830179" y="6282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9966"/>
                </a:solidFill>
                <a:latin typeface="Arial" panose="020B0604020202020204" pitchFamily="34" charset="0"/>
                <a:cs typeface="Arial" panose="020B0604020202020204" pitchFamily="34" charset="0"/>
              </a:rPr>
              <a:t>HYPERPARAMETERS</a:t>
            </a:r>
          </a:p>
        </p:txBody>
      </p:sp>
    </p:spTree>
    <p:extLst>
      <p:ext uri="{BB962C8B-B14F-4D97-AF65-F5344CB8AC3E}">
        <p14:creationId xmlns:p14="http://schemas.microsoft.com/office/powerpoint/2010/main" val="3823285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Dynamic environment (the fitness is not constant over time (i.e. financial markets))</a:t>
            </a:r>
          </a:p>
          <a:p>
            <a:pPr lvl="1"/>
            <a:r>
              <a:rPr lang="en-US" dirty="0"/>
              <a:t>restart of the learning process,</a:t>
            </a:r>
          </a:p>
          <a:p>
            <a:pPr lvl="1"/>
            <a:r>
              <a:rPr lang="en-US" dirty="0"/>
              <a:t>generation of more genotypic diversity if environmental change is detected,</a:t>
            </a:r>
          </a:p>
          <a:p>
            <a:pPr lvl="1"/>
            <a:r>
              <a:rPr lang="en-US" dirty="0"/>
              <a:t>maintenance of genotypic diversity during the GA run,</a:t>
            </a:r>
          </a:p>
          <a:p>
            <a:pPr lvl="1"/>
            <a:r>
              <a:rPr lang="en-US" dirty="0"/>
              <a:t>use of a memory mechanism to retain good past solutions (assumes cycling solutions), and use of multiple populations.</a:t>
            </a:r>
          </a:p>
          <a:p>
            <a:r>
              <a:rPr lang="en-US" dirty="0"/>
              <a:t>Diversity</a:t>
            </a:r>
          </a:p>
          <a:p>
            <a:pPr lvl="1"/>
            <a:r>
              <a:rPr lang="en-US" dirty="0"/>
              <a:t>Create population substructure (parallelization of populations evolving and exchanging migrants)</a:t>
            </a:r>
          </a:p>
          <a:p>
            <a:pPr lvl="1"/>
            <a:r>
              <a:rPr lang="en-US" dirty="0"/>
              <a:t>Weak selection pressure</a:t>
            </a:r>
          </a:p>
          <a:p>
            <a:pPr lvl="1"/>
            <a:r>
              <a:rPr lang="en-US" dirty="0"/>
              <a:t>Add more individuals</a:t>
            </a:r>
          </a:p>
          <a:p>
            <a:pPr lvl="1"/>
            <a:r>
              <a:rPr lang="en-US" dirty="0"/>
              <a:t>Consider only individuals of each class (fitness-sharing)</a:t>
            </a:r>
          </a:p>
        </p:txBody>
      </p:sp>
      <p:pic>
        <p:nvPicPr>
          <p:cNvPr id="4" name="Picture 3"/>
          <p:cNvPicPr>
            <a:picLocks noChangeAspect="1"/>
          </p:cNvPicPr>
          <p:nvPr/>
        </p:nvPicPr>
        <p:blipFill>
          <a:blip r:embed="rId2"/>
          <a:stretch>
            <a:fillRect/>
          </a:stretch>
        </p:blipFill>
        <p:spPr>
          <a:xfrm>
            <a:off x="7958925" y="5334053"/>
            <a:ext cx="1398600" cy="709560"/>
          </a:xfrm>
          <a:prstGeom prst="rect">
            <a:avLst/>
          </a:prstGeom>
        </p:spPr>
      </p:pic>
      <p:pic>
        <p:nvPicPr>
          <p:cNvPr id="5" name="Picture 4"/>
          <p:cNvPicPr>
            <a:picLocks noChangeAspect="1"/>
          </p:cNvPicPr>
          <p:nvPr/>
        </p:nvPicPr>
        <p:blipFill>
          <a:blip r:embed="rId3"/>
          <a:stretch>
            <a:fillRect/>
          </a:stretch>
        </p:blipFill>
        <p:spPr>
          <a:xfrm>
            <a:off x="9558337" y="5398320"/>
            <a:ext cx="2009775" cy="581025"/>
          </a:xfrm>
          <a:prstGeom prst="rect">
            <a:avLst/>
          </a:prstGeom>
        </p:spPr>
      </p:pic>
      <p:sp>
        <p:nvSpPr>
          <p:cNvPr id="7"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GENETIC ALGORITHM</a:t>
            </a:r>
          </a:p>
        </p:txBody>
      </p:sp>
      <p:sp>
        <p:nvSpPr>
          <p:cNvPr id="8" name="Title 1"/>
          <p:cNvSpPr txBox="1">
            <a:spLocks/>
          </p:cNvSpPr>
          <p:nvPr/>
        </p:nvSpPr>
        <p:spPr>
          <a:xfrm>
            <a:off x="830179" y="6282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9966"/>
                </a:solidFill>
                <a:latin typeface="Arial" panose="020B0604020202020204" pitchFamily="34" charset="0"/>
                <a:cs typeface="Arial" panose="020B0604020202020204" pitchFamily="34" charset="0"/>
              </a:rPr>
              <a:t>EXTENSIONS</a:t>
            </a:r>
          </a:p>
        </p:txBody>
      </p:sp>
    </p:spTree>
    <p:extLst>
      <p:ext uri="{BB962C8B-B14F-4D97-AF65-F5344CB8AC3E}">
        <p14:creationId xmlns:p14="http://schemas.microsoft.com/office/powerpoint/2010/main" val="2852784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038225" y="1814513"/>
            <a:ext cx="4321841" cy="4543738"/>
          </a:xfrm>
          <a:prstGeom prst="rect">
            <a:avLst/>
          </a:prstGeom>
        </p:spPr>
      </p:pic>
      <p:pic>
        <p:nvPicPr>
          <p:cNvPr id="8" name="Picture 7"/>
          <p:cNvPicPr>
            <a:picLocks noChangeAspect="1"/>
          </p:cNvPicPr>
          <p:nvPr/>
        </p:nvPicPr>
        <p:blipFill>
          <a:blip r:embed="rId3"/>
          <a:stretch>
            <a:fillRect/>
          </a:stretch>
        </p:blipFill>
        <p:spPr>
          <a:xfrm>
            <a:off x="8080875" y="2828295"/>
            <a:ext cx="1592850" cy="1487160"/>
          </a:xfrm>
          <a:prstGeom prst="rect">
            <a:avLst/>
          </a:prstGeom>
        </p:spPr>
      </p:pic>
      <p:sp>
        <p:nvSpPr>
          <p:cNvPr id="9" name="TextBox 8"/>
          <p:cNvSpPr txBox="1"/>
          <p:nvPr/>
        </p:nvSpPr>
        <p:spPr>
          <a:xfrm>
            <a:off x="8080875" y="1800226"/>
            <a:ext cx="1520544" cy="369332"/>
          </a:xfrm>
          <a:prstGeom prst="rect">
            <a:avLst/>
          </a:prstGeom>
          <a:noFill/>
        </p:spPr>
        <p:txBody>
          <a:bodyPr wrap="none" rtlCol="0">
            <a:spAutoFit/>
          </a:bodyPr>
          <a:lstStyle/>
          <a:p>
            <a:r>
              <a:rPr lang="en-US" dirty="0"/>
              <a:t>Spatial mating</a:t>
            </a:r>
          </a:p>
        </p:txBody>
      </p:sp>
      <p:sp>
        <p:nvSpPr>
          <p:cNvPr id="10" name="TextBox 9"/>
          <p:cNvSpPr txBox="1"/>
          <p:nvPr/>
        </p:nvSpPr>
        <p:spPr>
          <a:xfrm>
            <a:off x="2556375" y="1430894"/>
            <a:ext cx="1388522" cy="369332"/>
          </a:xfrm>
          <a:prstGeom prst="rect">
            <a:avLst/>
          </a:prstGeom>
          <a:noFill/>
        </p:spPr>
        <p:txBody>
          <a:bodyPr wrap="none" rtlCol="0">
            <a:spAutoFit/>
          </a:bodyPr>
          <a:lstStyle/>
          <a:p>
            <a:r>
              <a:rPr lang="en-US" dirty="0"/>
              <a:t>Island model</a:t>
            </a:r>
          </a:p>
        </p:txBody>
      </p:sp>
      <p:sp>
        <p:nvSpPr>
          <p:cNvPr id="11"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GENETIC ALGORITHM</a:t>
            </a:r>
          </a:p>
        </p:txBody>
      </p:sp>
      <p:sp>
        <p:nvSpPr>
          <p:cNvPr id="12" name="Title 1"/>
          <p:cNvSpPr txBox="1">
            <a:spLocks/>
          </p:cNvSpPr>
          <p:nvPr/>
        </p:nvSpPr>
        <p:spPr>
          <a:xfrm>
            <a:off x="830179" y="6282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9966"/>
                </a:solidFill>
                <a:latin typeface="Arial" panose="020B0604020202020204" pitchFamily="34" charset="0"/>
                <a:cs typeface="Arial" panose="020B0604020202020204" pitchFamily="34" charset="0"/>
              </a:rPr>
              <a:t>EXTENSIONS</a:t>
            </a:r>
          </a:p>
        </p:txBody>
      </p:sp>
    </p:spTree>
    <p:extLst>
      <p:ext uri="{BB962C8B-B14F-4D97-AF65-F5344CB8AC3E}">
        <p14:creationId xmlns:p14="http://schemas.microsoft.com/office/powerpoint/2010/main" val="257111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447" y="1846478"/>
            <a:ext cx="3498342" cy="4664456"/>
          </a:xfrm>
          <a:prstGeom prst="rect">
            <a:avLst/>
          </a:prstGeom>
        </p:spPr>
      </p:pic>
      <p:grpSp>
        <p:nvGrpSpPr>
          <p:cNvPr id="12" name="Group 11"/>
          <p:cNvGrpSpPr/>
          <p:nvPr/>
        </p:nvGrpSpPr>
        <p:grpSpPr>
          <a:xfrm>
            <a:off x="6207162" y="2978377"/>
            <a:ext cx="5138617" cy="1802767"/>
            <a:chOff x="6296717" y="2124937"/>
            <a:chExt cx="5138617" cy="1802767"/>
          </a:xfrm>
        </p:grpSpPr>
        <p:sp>
          <p:nvSpPr>
            <p:cNvPr id="7" name="Down Arrow 6"/>
            <p:cNvSpPr/>
            <p:nvPr/>
          </p:nvSpPr>
          <p:spPr>
            <a:xfrm rot="3799336">
              <a:off x="7235814" y="2049547"/>
              <a:ext cx="939060" cy="2817253"/>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094470" y="2124937"/>
              <a:ext cx="2340864" cy="1200329"/>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BIGGER, STRONGER, MORE AGGRESSIVE (for a Pigeon standard)</a:t>
              </a:r>
            </a:p>
          </p:txBody>
        </p:sp>
      </p:grpSp>
      <p:grpSp>
        <p:nvGrpSpPr>
          <p:cNvPr id="21" name="Group 20"/>
          <p:cNvGrpSpPr/>
          <p:nvPr/>
        </p:nvGrpSpPr>
        <p:grpSpPr>
          <a:xfrm>
            <a:off x="1378819" y="1983631"/>
            <a:ext cx="3699966" cy="2505691"/>
            <a:chOff x="9094470" y="2124937"/>
            <a:chExt cx="3699966" cy="2505691"/>
          </a:xfrm>
        </p:grpSpPr>
        <p:sp>
          <p:nvSpPr>
            <p:cNvPr id="22" name="Down Arrow 21"/>
            <p:cNvSpPr/>
            <p:nvPr/>
          </p:nvSpPr>
          <p:spPr>
            <a:xfrm rot="18619336">
              <a:off x="10965804" y="2801996"/>
              <a:ext cx="939060" cy="2718204"/>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094470" y="2124937"/>
              <a:ext cx="2340864"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SMALLER AND WEAK (for a Pigeon standard)</a:t>
              </a:r>
            </a:p>
          </p:txBody>
        </p:sp>
      </p:grpSp>
      <p:grpSp>
        <p:nvGrpSpPr>
          <p:cNvPr id="26" name="Group 25"/>
          <p:cNvGrpSpPr/>
          <p:nvPr/>
        </p:nvGrpSpPr>
        <p:grpSpPr>
          <a:xfrm>
            <a:off x="8013553" y="4608576"/>
            <a:ext cx="2845308" cy="1743444"/>
            <a:chOff x="8103108" y="3755136"/>
            <a:chExt cx="2845308" cy="1743444"/>
          </a:xfrm>
        </p:grpSpPr>
        <p:sp>
          <p:nvSpPr>
            <p:cNvPr id="16" name="Oval Callout 15"/>
            <p:cNvSpPr/>
            <p:nvPr/>
          </p:nvSpPr>
          <p:spPr>
            <a:xfrm>
              <a:off x="8103108" y="3755136"/>
              <a:ext cx="2845308" cy="1743444"/>
            </a:xfrm>
            <a:prstGeom prst="wedgeEllipseCallout">
              <a:avLst>
                <a:gd name="adj1" fmla="val -131704"/>
                <a:gd name="adj2" fmla="val -9646"/>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523455" y="3965138"/>
              <a:ext cx="2004613" cy="1323439"/>
            </a:xfrm>
            <a:prstGeom prst="rect">
              <a:avLst/>
            </a:prstGeom>
            <a:noFill/>
          </p:spPr>
          <p:txBody>
            <a:bodyPr wrap="square" rtlCol="0">
              <a:spAutoFit/>
            </a:bodyPr>
            <a:lstStyle/>
            <a:p>
              <a:pPr algn="ctr"/>
              <a:r>
                <a:rPr lang="en-US" sz="1600" b="1" dirty="0"/>
                <a:t>I kick the ass of my brother/sister because from a phenotypical point if view I am “better”</a:t>
              </a:r>
            </a:p>
          </p:txBody>
        </p:sp>
      </p:grpSp>
      <p:pic>
        <p:nvPicPr>
          <p:cNvPr id="29" name="Picture 28"/>
          <p:cNvPicPr>
            <a:picLocks noChangeAspect="1"/>
          </p:cNvPicPr>
          <p:nvPr/>
        </p:nvPicPr>
        <p:blipFill>
          <a:blip r:embed="rId4"/>
          <a:stretch>
            <a:fillRect/>
          </a:stretch>
        </p:blipFill>
        <p:spPr>
          <a:xfrm>
            <a:off x="1986176" y="2253698"/>
            <a:ext cx="8628845" cy="3780817"/>
          </a:xfrm>
          <a:prstGeom prst="rect">
            <a:avLst/>
          </a:prstGeom>
        </p:spPr>
      </p:pic>
      <p:sp>
        <p:nvSpPr>
          <p:cNvPr id="17" name="Title 1"/>
          <p:cNvSpPr txBox="1">
            <a:spLocks/>
          </p:cNvSpPr>
          <p:nvPr/>
        </p:nvSpPr>
        <p:spPr>
          <a:xfrm>
            <a:off x="830179"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FF9966"/>
                </a:solidFill>
                <a:latin typeface="Arial" panose="020B0604020202020204" pitchFamily="34" charset="0"/>
                <a:cs typeface="Arial" panose="020B0604020202020204" pitchFamily="34" charset="0"/>
              </a:rPr>
              <a:t>GENETIC ALGORITHM</a:t>
            </a:r>
            <a:endParaRPr lang="en-US" dirty="0">
              <a:solidFill>
                <a:srgbClr val="FF9966"/>
              </a:solidFill>
              <a:latin typeface="Arial" panose="020B0604020202020204" pitchFamily="34" charset="0"/>
              <a:cs typeface="Arial" panose="020B0604020202020204" pitchFamily="34" charset="0"/>
            </a:endParaRPr>
          </a:p>
        </p:txBody>
      </p:sp>
      <p:sp>
        <p:nvSpPr>
          <p:cNvPr id="18" name="Title 1"/>
          <p:cNvSpPr txBox="1">
            <a:spLocks/>
          </p:cNvSpPr>
          <p:nvPr/>
        </p:nvSpPr>
        <p:spPr>
          <a:xfrm>
            <a:off x="830179" y="6282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9966"/>
                </a:solidFill>
                <a:latin typeface="Arial" panose="020B0604020202020204" pitchFamily="34" charset="0"/>
                <a:cs typeface="Arial" panose="020B0604020202020204" pitchFamily="34" charset="0"/>
              </a:rPr>
              <a:t>MY OWN EXTENSION</a:t>
            </a:r>
          </a:p>
        </p:txBody>
      </p:sp>
    </p:spTree>
    <p:extLst>
      <p:ext uri="{BB962C8B-B14F-4D97-AF65-F5344CB8AC3E}">
        <p14:creationId xmlns:p14="http://schemas.microsoft.com/office/powerpoint/2010/main" val="269906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830179" y="0"/>
            <a:ext cx="10515600" cy="1325563"/>
          </a:xfrm>
        </p:spPr>
        <p:txBody>
          <a:bodyPr/>
          <a:lstStyle/>
          <a:p>
            <a:pPr algn="ctr"/>
            <a:r>
              <a:rPr lang="en-US" dirty="0">
                <a:solidFill>
                  <a:srgbClr val="FF9966"/>
                </a:solidFill>
                <a:latin typeface="Arial" panose="020B0604020202020204" pitchFamily="34" charset="0"/>
                <a:cs typeface="Arial" panose="020B0604020202020204" pitchFamily="34" charset="0"/>
              </a:rPr>
              <a:t>GENETIC ALGORITHM</a:t>
            </a:r>
          </a:p>
        </p:txBody>
      </p:sp>
      <p:sp>
        <p:nvSpPr>
          <p:cNvPr id="12" name="Title 1"/>
          <p:cNvSpPr txBox="1">
            <a:spLocks/>
          </p:cNvSpPr>
          <p:nvPr/>
        </p:nvSpPr>
        <p:spPr>
          <a:xfrm>
            <a:off x="830179" y="6282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9966"/>
                </a:solidFill>
                <a:latin typeface="Arial" panose="020B0604020202020204" pitchFamily="34" charset="0"/>
                <a:cs typeface="Arial" panose="020B0604020202020204" pitchFamily="34" charset="0"/>
              </a:rPr>
              <a:t>EXTENSIONS</a:t>
            </a:r>
          </a:p>
        </p:txBody>
      </p:sp>
      <p:sp>
        <p:nvSpPr>
          <p:cNvPr id="13" name="TextBox 12"/>
          <p:cNvSpPr txBox="1"/>
          <p:nvPr/>
        </p:nvSpPr>
        <p:spPr>
          <a:xfrm>
            <a:off x="2590801" y="2582105"/>
            <a:ext cx="7331241" cy="769441"/>
          </a:xfrm>
          <a:prstGeom prst="rect">
            <a:avLst/>
          </a:prstGeom>
          <a:noFill/>
        </p:spPr>
        <p:txBody>
          <a:bodyPr wrap="square" rtlCol="0">
            <a:spAutoFit/>
          </a:bodyPr>
          <a:lstStyle/>
          <a:p>
            <a:r>
              <a:rPr lang="en-US" sz="4400" dirty="0"/>
              <a:t>Can you propose an extension?</a:t>
            </a:r>
          </a:p>
        </p:txBody>
      </p:sp>
    </p:spTree>
    <p:extLst>
      <p:ext uri="{BB962C8B-B14F-4D97-AF65-F5344CB8AC3E}">
        <p14:creationId xmlns:p14="http://schemas.microsoft.com/office/powerpoint/2010/main" val="3133515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8660" y="618620"/>
            <a:ext cx="10515600" cy="1325563"/>
          </a:xfrm>
        </p:spPr>
        <p:txBody>
          <a:bodyPr/>
          <a:lstStyle/>
          <a:p>
            <a:r>
              <a:rPr lang="en-US" dirty="0"/>
              <a:t>Evolution Strategies ((</a:t>
            </a:r>
            <a:r>
              <a:rPr lang="en-US" dirty="0" err="1">
                <a:latin typeface="Symbol" panose="05050102010706020507" pitchFamily="18" charset="2"/>
              </a:rPr>
              <a:t>m</a:t>
            </a:r>
            <a:r>
              <a:rPr lang="en-US" dirty="0" err="1"/>
              <a:t>,</a:t>
            </a:r>
            <a:r>
              <a:rPr lang="en-US" dirty="0" err="1">
                <a:latin typeface="Symbol" panose="05050102010706020507" pitchFamily="18" charset="2"/>
              </a:rPr>
              <a:t>l</a:t>
            </a:r>
            <a:r>
              <a:rPr lang="en-US" dirty="0"/>
              <a:t>)-ES)</a:t>
            </a:r>
          </a:p>
        </p:txBody>
      </p:sp>
      <p:pic>
        <p:nvPicPr>
          <p:cNvPr id="4" name="Content Placeholder 3"/>
          <p:cNvPicPr>
            <a:picLocks noGrp="1" noChangeAspect="1"/>
          </p:cNvPicPr>
          <p:nvPr>
            <p:ph idx="1"/>
          </p:nvPr>
        </p:nvPicPr>
        <p:blipFill>
          <a:blip r:embed="rId2"/>
          <a:stretch>
            <a:fillRect/>
          </a:stretch>
        </p:blipFill>
        <p:spPr>
          <a:xfrm>
            <a:off x="838200" y="1690688"/>
            <a:ext cx="5011651" cy="2692440"/>
          </a:xfrm>
          <a:prstGeom prst="rect">
            <a:avLst/>
          </a:prstGeom>
        </p:spPr>
      </p:pic>
      <p:cxnSp>
        <p:nvCxnSpPr>
          <p:cNvPr id="6" name="Straight Arrow Connector 5"/>
          <p:cNvCxnSpPr/>
          <p:nvPr/>
        </p:nvCxnSpPr>
        <p:spPr>
          <a:xfrm flipV="1">
            <a:off x="5676900" y="2457450"/>
            <a:ext cx="142875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15200" y="2381250"/>
            <a:ext cx="2389821" cy="369332"/>
          </a:xfrm>
          <a:prstGeom prst="rect">
            <a:avLst/>
          </a:prstGeom>
          <a:noFill/>
        </p:spPr>
        <p:txBody>
          <a:bodyPr wrap="none" rtlCol="0">
            <a:spAutoFit/>
          </a:bodyPr>
          <a:lstStyle/>
          <a:p>
            <a:r>
              <a:rPr lang="en-US" dirty="0"/>
              <a:t>Mutation parameter </a:t>
            </a:r>
            <a:r>
              <a:rPr lang="en-US" dirty="0">
                <a:latin typeface="Symbol" panose="05050102010706020507" pitchFamily="18" charset="2"/>
              </a:rPr>
              <a:t>m</a:t>
            </a:r>
            <a:r>
              <a:rPr lang="en-US" dirty="0"/>
              <a:t> </a:t>
            </a:r>
          </a:p>
        </p:txBody>
      </p:sp>
      <mc:AlternateContent xmlns:mc="http://schemas.openxmlformats.org/markup-compatibility/2006" xmlns:a14="http://schemas.microsoft.com/office/drawing/2010/main">
        <mc:Choice Requires="a14">
          <p:sp>
            <p:nvSpPr>
              <p:cNvPr id="9" name="TextBox 8"/>
              <p:cNvSpPr txBox="1"/>
              <p:nvPr/>
            </p:nvSpPr>
            <p:spPr>
              <a:xfrm>
                <a:off x="7686675" y="2838450"/>
                <a:ext cx="11735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686675" y="2838450"/>
                <a:ext cx="1173526" cy="276999"/>
              </a:xfrm>
              <a:prstGeom prst="rect">
                <a:avLst/>
              </a:prstGeom>
              <a:blipFill>
                <a:blip r:embed="rId3"/>
                <a:stretch>
                  <a:fillRect l="-2604" t="-4444" r="-7292" b="-35556"/>
                </a:stretch>
              </a:blipFill>
            </p:spPr>
            <p:txBody>
              <a:bodyPr/>
              <a:lstStyle/>
              <a:p>
                <a:r>
                  <a:rPr lang="en-US">
                    <a:noFill/>
                  </a:rPr>
                  <a:t> </a:t>
                </a:r>
              </a:p>
            </p:txBody>
          </p:sp>
        </mc:Fallback>
      </mc:AlternateContent>
      <p:sp>
        <p:nvSpPr>
          <p:cNvPr id="10" name="TextBox 9"/>
          <p:cNvSpPr txBox="1"/>
          <p:nvPr/>
        </p:nvSpPr>
        <p:spPr>
          <a:xfrm>
            <a:off x="7572375" y="3256478"/>
            <a:ext cx="2777876" cy="923330"/>
          </a:xfrm>
          <a:prstGeom prst="rect">
            <a:avLst/>
          </a:prstGeom>
          <a:noFill/>
        </p:spPr>
        <p:txBody>
          <a:bodyPr wrap="none" rtlCol="0">
            <a:spAutoFit/>
          </a:bodyPr>
          <a:lstStyle/>
          <a:p>
            <a:r>
              <a:rPr lang="en-US" dirty="0"/>
              <a:t>1/5 success rule</a:t>
            </a:r>
          </a:p>
          <a:p>
            <a:r>
              <a:rPr lang="en-US" dirty="0"/>
              <a:t>Self-adaptive mutation step</a:t>
            </a:r>
          </a:p>
          <a:p>
            <a:r>
              <a:rPr lang="en-US" dirty="0"/>
              <a:t>Single-Step-Size mutation</a:t>
            </a:r>
          </a:p>
        </p:txBody>
      </p:sp>
      <p:sp>
        <p:nvSpPr>
          <p:cNvPr id="11" name="Rectangle 10"/>
          <p:cNvSpPr/>
          <p:nvPr/>
        </p:nvSpPr>
        <p:spPr>
          <a:xfrm>
            <a:off x="3072188" y="4629527"/>
            <a:ext cx="8066924" cy="1200329"/>
          </a:xfrm>
          <a:prstGeom prst="rect">
            <a:avLst/>
          </a:prstGeom>
        </p:spPr>
        <p:txBody>
          <a:bodyPr wrap="square">
            <a:spAutoFit/>
          </a:bodyPr>
          <a:lstStyle/>
          <a:p>
            <a:r>
              <a:rPr lang="en-US" dirty="0">
                <a:latin typeface="GydnvxCMR10"/>
              </a:rPr>
              <a:t>the ratio (denoted as </a:t>
            </a:r>
            <a:r>
              <a:rPr lang="en-US" dirty="0">
                <a:latin typeface="PgtvwxCMMI10"/>
              </a:rPr>
              <a:t>φ</a:t>
            </a:r>
            <a:r>
              <a:rPr lang="en-US" dirty="0">
                <a:latin typeface="GydnvxCMR10"/>
              </a:rPr>
              <a:t>) of successful mutations (ones which produce a</a:t>
            </a:r>
          </a:p>
          <a:p>
            <a:r>
              <a:rPr lang="en-US" dirty="0">
                <a:latin typeface="GydnvxCMR10"/>
              </a:rPr>
              <a:t>child of higher fitness than its parent) to the total number of mutations is</a:t>
            </a:r>
          </a:p>
          <a:p>
            <a:r>
              <a:rPr lang="en-US" dirty="0">
                <a:latin typeface="GydnvxCMR10"/>
              </a:rPr>
              <a:t>measured periodically during the </a:t>
            </a:r>
            <a:r>
              <a:rPr lang="en-US" dirty="0" err="1">
                <a:latin typeface="GydnvxCMR10"/>
              </a:rPr>
              <a:t>optimisation</a:t>
            </a:r>
            <a:r>
              <a:rPr lang="en-US" dirty="0">
                <a:latin typeface="GydnvxCMR10"/>
              </a:rPr>
              <a:t> run, with </a:t>
            </a:r>
            <a:r>
              <a:rPr lang="en-US" dirty="0">
                <a:latin typeface="PgtvwxCMMI10"/>
              </a:rPr>
              <a:t>σ </a:t>
            </a:r>
            <a:r>
              <a:rPr lang="en-US" dirty="0">
                <a:latin typeface="GydnvxCMR10"/>
              </a:rPr>
              <a:t>being altered as</a:t>
            </a:r>
          </a:p>
          <a:p>
            <a:r>
              <a:rPr lang="en-US" dirty="0">
                <a:latin typeface="GydnvxCMR10"/>
              </a:rPr>
              <a:t>necessary in order to approach a ratio of 1/5.</a:t>
            </a:r>
            <a:endParaRPr lang="en-US" dirty="0"/>
          </a:p>
        </p:txBody>
      </p:sp>
      <p:sp>
        <p:nvSpPr>
          <p:cNvPr id="12" name="Title 1"/>
          <p:cNvSpPr txBox="1">
            <a:spLocks/>
          </p:cNvSpPr>
          <p:nvPr/>
        </p:nvSpPr>
        <p:spPr>
          <a:xfrm>
            <a:off x="83017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9966"/>
                </a:solidFill>
                <a:latin typeface="Arial" panose="020B0604020202020204" pitchFamily="34" charset="0"/>
                <a:cs typeface="Arial" panose="020B0604020202020204" pitchFamily="34" charset="0"/>
              </a:rPr>
              <a:t>EVOLUTIONARY ALGORITHMS</a:t>
            </a:r>
          </a:p>
        </p:txBody>
      </p:sp>
    </p:spTree>
    <p:extLst>
      <p:ext uri="{BB962C8B-B14F-4D97-AF65-F5344CB8AC3E}">
        <p14:creationId xmlns:p14="http://schemas.microsoft.com/office/powerpoint/2010/main" val="3720517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Feature</a:t>
            </a:r>
            <a:r>
              <a:rPr lang="es-ES" dirty="0"/>
              <a:t> </a:t>
            </a:r>
            <a:r>
              <a:rPr lang="es-ES" dirty="0" err="1"/>
              <a:t>Selection</a:t>
            </a:r>
            <a:r>
              <a:rPr lang="es-ES" dirty="0"/>
              <a:t> vs </a:t>
            </a:r>
            <a:r>
              <a:rPr lang="es-ES" dirty="0" err="1"/>
              <a:t>feature</a:t>
            </a:r>
            <a:r>
              <a:rPr lang="es-ES" dirty="0"/>
              <a:t> </a:t>
            </a:r>
            <a:r>
              <a:rPr lang="es-ES" dirty="0" err="1"/>
              <a:t>Extraction</a:t>
            </a:r>
            <a:endParaRPr lang="es-ES" dirty="0"/>
          </a:p>
        </p:txBody>
      </p:sp>
      <p:sp>
        <p:nvSpPr>
          <p:cNvPr id="3" name="Marcador de contenido 2"/>
          <p:cNvSpPr>
            <a:spLocks noGrp="1"/>
          </p:cNvSpPr>
          <p:nvPr>
            <p:ph idx="1"/>
          </p:nvPr>
        </p:nvSpPr>
        <p:spPr>
          <a:xfrm>
            <a:off x="584461" y="1442300"/>
            <a:ext cx="11246177" cy="5165889"/>
          </a:xfrm>
        </p:spPr>
        <p:txBody>
          <a:bodyPr>
            <a:normAutofit fontScale="92500" lnSpcReduction="20000"/>
          </a:bodyPr>
          <a:lstStyle/>
          <a:p>
            <a:r>
              <a:rPr lang="en-US" b="1" dirty="0"/>
              <a:t>Feature extraction approach </a:t>
            </a:r>
            <a:r>
              <a:rPr lang="en-US" dirty="0"/>
              <a:t>-&gt; features are projected into a new space with lower dimensionality. </a:t>
            </a:r>
          </a:p>
          <a:p>
            <a:pPr lvl="1"/>
            <a:r>
              <a:rPr lang="en-US" dirty="0"/>
              <a:t>Principle Component Analysis (PCA), </a:t>
            </a:r>
          </a:p>
          <a:p>
            <a:pPr lvl="1"/>
            <a:r>
              <a:rPr lang="en-US" dirty="0"/>
              <a:t>Linear Discriminant Analysis (LDA)</a:t>
            </a:r>
          </a:p>
          <a:p>
            <a:pPr lvl="1"/>
            <a:r>
              <a:rPr lang="en-US" dirty="0"/>
              <a:t>Singular Value Decomposition (SVD)</a:t>
            </a:r>
          </a:p>
          <a:p>
            <a:pPr lvl="1"/>
            <a:r>
              <a:rPr lang="en-US" dirty="0"/>
              <a:t>…</a:t>
            </a:r>
          </a:p>
          <a:p>
            <a:r>
              <a:rPr lang="en-US" b="1" dirty="0"/>
              <a:t>Feature Selection approach </a:t>
            </a:r>
            <a:r>
              <a:rPr lang="en-US" dirty="0"/>
              <a:t>-&gt; Identify a small subset of features that minimize redundancy and maximize relevance to the target (i.e., class label). FS ascertains features that are capable of discriminating samples that belong to different classes</a:t>
            </a:r>
          </a:p>
          <a:p>
            <a:pPr lvl="1"/>
            <a:r>
              <a:rPr lang="en-US" dirty="0"/>
              <a:t>Information Gain</a:t>
            </a:r>
          </a:p>
          <a:p>
            <a:pPr lvl="1"/>
            <a:r>
              <a:rPr lang="en-US" dirty="0"/>
              <a:t>Relief</a:t>
            </a:r>
          </a:p>
          <a:p>
            <a:pPr lvl="1"/>
            <a:r>
              <a:rPr lang="en-US" dirty="0"/>
              <a:t>Chi Squares</a:t>
            </a:r>
          </a:p>
          <a:p>
            <a:pPr lvl="1"/>
            <a:r>
              <a:rPr lang="en-US" dirty="0"/>
              <a:t>Fisher Score</a:t>
            </a:r>
          </a:p>
          <a:p>
            <a:pPr lvl="1"/>
            <a:r>
              <a:rPr lang="en-US" dirty="0"/>
              <a:t>Lasso</a:t>
            </a:r>
          </a:p>
          <a:p>
            <a:pPr lvl="1"/>
            <a:r>
              <a:rPr lang="en-US" dirty="0"/>
              <a:t>…	</a:t>
            </a:r>
          </a:p>
        </p:txBody>
      </p:sp>
    </p:spTree>
    <p:extLst>
      <p:ext uri="{BB962C8B-B14F-4D97-AF65-F5344CB8AC3E}">
        <p14:creationId xmlns:p14="http://schemas.microsoft.com/office/powerpoint/2010/main" val="1983163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6477000" y="3452812"/>
            <a:ext cx="4295775" cy="1666875"/>
          </a:xfrm>
          <a:prstGeom prst="rect">
            <a:avLst/>
          </a:prstGeom>
        </p:spPr>
      </p:pic>
      <p:pic>
        <p:nvPicPr>
          <p:cNvPr id="17" name="Content Placeholder 16"/>
          <p:cNvPicPr>
            <a:picLocks noGrp="1" noChangeAspect="1"/>
          </p:cNvPicPr>
          <p:nvPr>
            <p:ph idx="1"/>
          </p:nvPr>
        </p:nvPicPr>
        <p:blipFill>
          <a:blip r:embed="rId3"/>
          <a:stretch>
            <a:fillRect/>
          </a:stretch>
        </p:blipFill>
        <p:spPr>
          <a:xfrm>
            <a:off x="971550" y="2124075"/>
            <a:ext cx="5011651" cy="3314520"/>
          </a:xfrm>
          <a:prstGeom prst="rect">
            <a:avLst/>
          </a:prstGeom>
        </p:spPr>
      </p:pic>
      <p:sp>
        <p:nvSpPr>
          <p:cNvPr id="3" name="TextBox 2"/>
          <p:cNvSpPr txBox="1"/>
          <p:nvPr/>
        </p:nvSpPr>
        <p:spPr>
          <a:xfrm>
            <a:off x="2536752" y="1539121"/>
            <a:ext cx="1614545" cy="369332"/>
          </a:xfrm>
          <a:prstGeom prst="rect">
            <a:avLst/>
          </a:prstGeom>
          <a:noFill/>
        </p:spPr>
        <p:txBody>
          <a:bodyPr wrap="none" rtlCol="0">
            <a:spAutoFit/>
          </a:bodyPr>
          <a:lstStyle/>
          <a:p>
            <a:r>
              <a:rPr lang="en-US" dirty="0">
                <a:solidFill>
                  <a:srgbClr val="FF0000"/>
                </a:solidFill>
                <a:latin typeface="Adobe Arabic" panose="02040503050201020203" pitchFamily="18" charset="-78"/>
                <a:cs typeface="Adobe Arabic" panose="02040503050201020203" pitchFamily="18" charset="-78"/>
              </a:rPr>
              <a:t>RECOMBINATION</a:t>
            </a:r>
          </a:p>
        </p:txBody>
      </p:sp>
      <p:sp>
        <p:nvSpPr>
          <p:cNvPr id="9" name="Title 1"/>
          <p:cNvSpPr>
            <a:spLocks noGrp="1"/>
          </p:cNvSpPr>
          <p:nvPr>
            <p:ph type="title"/>
          </p:nvPr>
        </p:nvSpPr>
        <p:spPr>
          <a:xfrm>
            <a:off x="2538660" y="618620"/>
            <a:ext cx="10515600" cy="1325563"/>
          </a:xfrm>
        </p:spPr>
        <p:txBody>
          <a:bodyPr/>
          <a:lstStyle/>
          <a:p>
            <a:r>
              <a:rPr lang="en-US" dirty="0"/>
              <a:t>Evolution Strategies ((</a:t>
            </a:r>
            <a:r>
              <a:rPr lang="en-US" dirty="0" err="1">
                <a:latin typeface="Symbol" panose="05050102010706020507" pitchFamily="18" charset="2"/>
              </a:rPr>
              <a:t>m</a:t>
            </a:r>
            <a:r>
              <a:rPr lang="en-US" dirty="0" err="1"/>
              <a:t>,</a:t>
            </a:r>
            <a:r>
              <a:rPr lang="en-US" dirty="0" err="1">
                <a:latin typeface="Symbol" panose="05050102010706020507" pitchFamily="18" charset="2"/>
              </a:rPr>
              <a:t>l</a:t>
            </a:r>
            <a:r>
              <a:rPr lang="en-US" dirty="0"/>
              <a:t>)-ES)</a:t>
            </a:r>
          </a:p>
        </p:txBody>
      </p:sp>
      <p:sp>
        <p:nvSpPr>
          <p:cNvPr id="10" name="Title 1"/>
          <p:cNvSpPr txBox="1">
            <a:spLocks/>
          </p:cNvSpPr>
          <p:nvPr/>
        </p:nvSpPr>
        <p:spPr>
          <a:xfrm>
            <a:off x="83017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9966"/>
                </a:solidFill>
                <a:latin typeface="Arial" panose="020B0604020202020204" pitchFamily="34" charset="0"/>
                <a:cs typeface="Arial" panose="020B0604020202020204" pitchFamily="34" charset="0"/>
              </a:rPr>
              <a:t>EVOLUTIONARY ALGORITHMS</a:t>
            </a:r>
          </a:p>
        </p:txBody>
      </p:sp>
    </p:spTree>
    <p:extLst>
      <p:ext uri="{BB962C8B-B14F-4D97-AF65-F5344CB8AC3E}">
        <p14:creationId xmlns:p14="http://schemas.microsoft.com/office/powerpoint/2010/main" val="351910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adroTexto 2"/>
          <p:cNvSpPr txBox="1">
            <a:spLocks/>
          </p:cNvSpPr>
          <p:nvPr/>
        </p:nvSpPr>
        <p:spPr>
          <a:xfrm>
            <a:off x="1714081" y="6421"/>
            <a:ext cx="9387928" cy="561885"/>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800" dirty="0">
                <a:solidFill>
                  <a:srgbClr val="7030A0"/>
                </a:solidFill>
                <a:latin typeface="DIN Alternate Bold"/>
                <a:cs typeface="DIN Alternate Bold"/>
              </a:rPr>
              <a:t>GENETIC PROGRAMMING</a:t>
            </a:r>
            <a:endParaRPr lang="es-ES" sz="2400" dirty="0">
              <a:solidFill>
                <a:srgbClr val="7030A0"/>
              </a:solidFill>
              <a:latin typeface="DIN Alternate Bold"/>
              <a:cs typeface="DIN Alternate Bo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684" y="1284910"/>
            <a:ext cx="4346679" cy="4638402"/>
          </a:xfrm>
          <a:prstGeom prst="rect">
            <a:avLst/>
          </a:prstGeom>
        </p:spPr>
      </p:pic>
      <p:sp>
        <p:nvSpPr>
          <p:cNvPr id="8" name="4 Rectángulo"/>
          <p:cNvSpPr/>
          <p:nvPr/>
        </p:nvSpPr>
        <p:spPr>
          <a:xfrm>
            <a:off x="3622000" y="495399"/>
            <a:ext cx="5572089" cy="394210"/>
          </a:xfrm>
          <a:prstGeom prst="rect">
            <a:avLst/>
          </a:prstGeom>
        </p:spPr>
        <p:txBody>
          <a:bodyPr wrap="square">
            <a:spAutoFit/>
          </a:bodyPr>
          <a:lstStyle/>
          <a:p>
            <a:pPr algn="ctr">
              <a:lnSpc>
                <a:spcPct val="120000"/>
              </a:lnSpc>
            </a:pPr>
            <a:r>
              <a:rPr lang="es-ES" dirty="0">
                <a:solidFill>
                  <a:srgbClr val="EC6C6A"/>
                </a:solidFill>
                <a:latin typeface="DIN Alternate Bold"/>
                <a:cs typeface="DIN Alternate Bold"/>
              </a:rPr>
              <a:t>ASK THE COMPUTER TO LEARN THE FORMULA</a:t>
            </a:r>
          </a:p>
        </p:txBody>
      </p:sp>
      <p:sp>
        <p:nvSpPr>
          <p:cNvPr id="3" name="Rectangle 2"/>
          <p:cNvSpPr/>
          <p:nvPr/>
        </p:nvSpPr>
        <p:spPr>
          <a:xfrm>
            <a:off x="4023360" y="981290"/>
            <a:ext cx="4840224" cy="4210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899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adroTexto 2"/>
          <p:cNvSpPr txBox="1">
            <a:spLocks/>
          </p:cNvSpPr>
          <p:nvPr/>
        </p:nvSpPr>
        <p:spPr>
          <a:xfrm>
            <a:off x="1714081" y="6421"/>
            <a:ext cx="9387928" cy="561885"/>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800" dirty="0">
                <a:solidFill>
                  <a:srgbClr val="7030A0"/>
                </a:solidFill>
                <a:latin typeface="DIN Alternate Bold"/>
                <a:cs typeface="DIN Alternate Bold"/>
              </a:rPr>
              <a:t>GENETIC PROGRAMMING</a:t>
            </a:r>
            <a:endParaRPr lang="es-ES" sz="2400" dirty="0">
              <a:solidFill>
                <a:srgbClr val="7030A0"/>
              </a:solidFill>
              <a:latin typeface="DIN Alternate Bold"/>
              <a:cs typeface="DIN Alternate Bold"/>
            </a:endParaRPr>
          </a:p>
        </p:txBody>
      </p:sp>
      <p:sp>
        <p:nvSpPr>
          <p:cNvPr id="8" name="4 Rectángulo"/>
          <p:cNvSpPr/>
          <p:nvPr/>
        </p:nvSpPr>
        <p:spPr>
          <a:xfrm>
            <a:off x="3622000" y="495399"/>
            <a:ext cx="5572089" cy="394210"/>
          </a:xfrm>
          <a:prstGeom prst="rect">
            <a:avLst/>
          </a:prstGeom>
        </p:spPr>
        <p:txBody>
          <a:bodyPr wrap="square">
            <a:spAutoFit/>
          </a:bodyPr>
          <a:lstStyle/>
          <a:p>
            <a:pPr algn="ctr">
              <a:lnSpc>
                <a:spcPct val="120000"/>
              </a:lnSpc>
            </a:pPr>
            <a:r>
              <a:rPr lang="es-ES" dirty="0">
                <a:solidFill>
                  <a:srgbClr val="EC6C6A"/>
                </a:solidFill>
                <a:latin typeface="DIN Alternate Bold"/>
                <a:cs typeface="DIN Alternate Bold"/>
              </a:rPr>
              <a:t>ASK THE COMPUTER TO LEARN THE FORMULA</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684" y="1284910"/>
            <a:ext cx="4346679" cy="4638402"/>
          </a:xfrm>
          <a:prstGeom prst="rect">
            <a:avLst/>
          </a:prstGeom>
        </p:spPr>
      </p:pic>
    </p:spTree>
    <p:extLst>
      <p:ext uri="{BB962C8B-B14F-4D97-AF65-F5344CB8AC3E}">
        <p14:creationId xmlns:p14="http://schemas.microsoft.com/office/powerpoint/2010/main" val="1882799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adroTexto 2"/>
          <p:cNvSpPr txBox="1">
            <a:spLocks/>
          </p:cNvSpPr>
          <p:nvPr/>
        </p:nvSpPr>
        <p:spPr>
          <a:xfrm>
            <a:off x="1714081" y="6421"/>
            <a:ext cx="9387928" cy="561885"/>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800" dirty="0">
                <a:solidFill>
                  <a:srgbClr val="7030A0"/>
                </a:solidFill>
                <a:latin typeface="DIN Alternate Bold"/>
                <a:cs typeface="DIN Alternate Bold"/>
              </a:rPr>
              <a:t>GENETIC PROGRAMMING</a:t>
            </a:r>
            <a:endParaRPr lang="es-ES" sz="2400" dirty="0">
              <a:solidFill>
                <a:srgbClr val="7030A0"/>
              </a:solidFill>
              <a:latin typeface="DIN Alternate Bold"/>
              <a:cs typeface="DIN Alternate Bold"/>
            </a:endParaRPr>
          </a:p>
        </p:txBody>
      </p:sp>
      <p:pic>
        <p:nvPicPr>
          <p:cNvPr id="7" name="Content Placeholder 3"/>
          <p:cNvPicPr>
            <a:picLocks noChangeAspect="1"/>
          </p:cNvPicPr>
          <p:nvPr/>
        </p:nvPicPr>
        <p:blipFill>
          <a:blip r:embed="rId3"/>
          <a:stretch>
            <a:fillRect/>
          </a:stretch>
        </p:blipFill>
        <p:spPr>
          <a:xfrm>
            <a:off x="4635925" y="1056353"/>
            <a:ext cx="2657279" cy="470021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14207"/>
          <a:stretch/>
        </p:blipFill>
        <p:spPr>
          <a:xfrm>
            <a:off x="7795968" y="1498822"/>
            <a:ext cx="3876380" cy="1057557"/>
          </a:xfrm>
          <a:prstGeom prst="rect">
            <a:avLst/>
          </a:prstGeom>
        </p:spPr>
      </p:pic>
      <p:sp>
        <p:nvSpPr>
          <p:cNvPr id="9" name="4 Rectángulo"/>
          <p:cNvSpPr/>
          <p:nvPr/>
        </p:nvSpPr>
        <p:spPr>
          <a:xfrm>
            <a:off x="3622000" y="495399"/>
            <a:ext cx="5572089" cy="394210"/>
          </a:xfrm>
          <a:prstGeom prst="rect">
            <a:avLst/>
          </a:prstGeom>
        </p:spPr>
        <p:txBody>
          <a:bodyPr wrap="square">
            <a:spAutoFit/>
          </a:bodyPr>
          <a:lstStyle/>
          <a:p>
            <a:pPr algn="ctr">
              <a:lnSpc>
                <a:spcPct val="120000"/>
              </a:lnSpc>
            </a:pPr>
            <a:r>
              <a:rPr lang="es-ES" dirty="0">
                <a:solidFill>
                  <a:srgbClr val="EC6C6A"/>
                </a:solidFill>
                <a:latin typeface="DIN Alternate Bold"/>
                <a:cs typeface="DIN Alternate Bold"/>
              </a:rPr>
              <a:t>ASK THE COMPUTER TO LEARN THE FORMULA</a:t>
            </a:r>
          </a:p>
        </p:txBody>
      </p:sp>
    </p:spTree>
    <p:extLst>
      <p:ext uri="{BB962C8B-B14F-4D97-AF65-F5344CB8AC3E}">
        <p14:creationId xmlns:p14="http://schemas.microsoft.com/office/powerpoint/2010/main" val="381197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adroTexto 2"/>
          <p:cNvSpPr txBox="1">
            <a:spLocks/>
          </p:cNvSpPr>
          <p:nvPr/>
        </p:nvSpPr>
        <p:spPr>
          <a:xfrm>
            <a:off x="1714081" y="6421"/>
            <a:ext cx="9387928" cy="561885"/>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800" dirty="0">
                <a:solidFill>
                  <a:srgbClr val="7030A0"/>
                </a:solidFill>
                <a:latin typeface="DIN Alternate Bold"/>
                <a:cs typeface="DIN Alternate Bold"/>
              </a:rPr>
              <a:t>GENETIC PROGRAMMING</a:t>
            </a:r>
            <a:endParaRPr lang="es-ES" sz="2400" dirty="0">
              <a:solidFill>
                <a:srgbClr val="7030A0"/>
              </a:solidFill>
              <a:latin typeface="DIN Alternate Bold"/>
              <a:cs typeface="DIN Alternate Bold"/>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724" y="1335726"/>
            <a:ext cx="4205287" cy="4587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68037" y="966394"/>
            <a:ext cx="3263779" cy="369332"/>
          </a:xfrm>
          <a:prstGeom prst="rect">
            <a:avLst/>
          </a:prstGeom>
          <a:noFill/>
        </p:spPr>
        <p:txBody>
          <a:bodyPr wrap="none" rtlCol="0">
            <a:spAutoFit/>
          </a:bodyPr>
          <a:lstStyle/>
          <a:p>
            <a:r>
              <a:rPr lang="en-US" dirty="0"/>
              <a:t>THE EFFECT OF RECOMBINATION</a:t>
            </a:r>
          </a:p>
        </p:txBody>
      </p:sp>
      <p:pic>
        <p:nvPicPr>
          <p:cNvPr id="10" name="Picture 9"/>
          <p:cNvPicPr>
            <a:picLocks noChangeAspect="1"/>
          </p:cNvPicPr>
          <p:nvPr/>
        </p:nvPicPr>
        <p:blipFill>
          <a:blip r:embed="rId4"/>
          <a:stretch>
            <a:fillRect/>
          </a:stretch>
        </p:blipFill>
        <p:spPr>
          <a:xfrm>
            <a:off x="6173324" y="1243542"/>
            <a:ext cx="2797200" cy="2595240"/>
          </a:xfrm>
          <a:prstGeom prst="rect">
            <a:avLst/>
          </a:prstGeom>
        </p:spPr>
      </p:pic>
      <p:grpSp>
        <p:nvGrpSpPr>
          <p:cNvPr id="11" name="Group 10"/>
          <p:cNvGrpSpPr/>
          <p:nvPr/>
        </p:nvGrpSpPr>
        <p:grpSpPr>
          <a:xfrm>
            <a:off x="7510805" y="1316249"/>
            <a:ext cx="3954489" cy="4607063"/>
            <a:chOff x="4506474" y="2155527"/>
            <a:chExt cx="3954489" cy="4607063"/>
          </a:xfrm>
        </p:grpSpPr>
        <p:pic>
          <p:nvPicPr>
            <p:cNvPr id="12" name="Picture 11"/>
            <p:cNvPicPr>
              <a:picLocks noChangeAspect="1"/>
            </p:cNvPicPr>
            <p:nvPr/>
          </p:nvPicPr>
          <p:blipFill>
            <a:blip r:embed="rId5"/>
            <a:stretch>
              <a:fillRect/>
            </a:stretch>
          </p:blipFill>
          <p:spPr>
            <a:xfrm>
              <a:off x="4506474" y="4678060"/>
              <a:ext cx="3023596" cy="2084530"/>
            </a:xfrm>
            <a:prstGeom prst="rect">
              <a:avLst/>
            </a:prstGeom>
          </p:spPr>
        </p:pic>
        <p:pic>
          <p:nvPicPr>
            <p:cNvPr id="13" name="Picture 12"/>
            <p:cNvPicPr>
              <a:picLocks noChangeAspect="1"/>
            </p:cNvPicPr>
            <p:nvPr/>
          </p:nvPicPr>
          <p:blipFill>
            <a:blip r:embed="rId6"/>
            <a:stretch>
              <a:fillRect/>
            </a:stretch>
          </p:blipFill>
          <p:spPr>
            <a:xfrm>
              <a:off x="5974563" y="2155527"/>
              <a:ext cx="2486400" cy="2498040"/>
            </a:xfrm>
            <a:prstGeom prst="rect">
              <a:avLst/>
            </a:prstGeom>
          </p:spPr>
        </p:pic>
      </p:grpSp>
      <p:sp>
        <p:nvSpPr>
          <p:cNvPr id="14" name="TextBox 13"/>
          <p:cNvSpPr txBox="1"/>
          <p:nvPr/>
        </p:nvSpPr>
        <p:spPr>
          <a:xfrm>
            <a:off x="8002590" y="861964"/>
            <a:ext cx="2665410" cy="369332"/>
          </a:xfrm>
          <a:prstGeom prst="rect">
            <a:avLst/>
          </a:prstGeom>
          <a:noFill/>
        </p:spPr>
        <p:txBody>
          <a:bodyPr wrap="none" rtlCol="0">
            <a:spAutoFit/>
          </a:bodyPr>
          <a:lstStyle/>
          <a:p>
            <a:r>
              <a:rPr lang="en-US" dirty="0"/>
              <a:t>THE EFFECT OF MUTATION</a:t>
            </a:r>
          </a:p>
        </p:txBody>
      </p:sp>
      <p:sp>
        <p:nvSpPr>
          <p:cNvPr id="15" name="4 Rectángulo"/>
          <p:cNvSpPr/>
          <p:nvPr/>
        </p:nvSpPr>
        <p:spPr>
          <a:xfrm>
            <a:off x="3622000" y="495399"/>
            <a:ext cx="5572089" cy="394210"/>
          </a:xfrm>
          <a:prstGeom prst="rect">
            <a:avLst/>
          </a:prstGeom>
        </p:spPr>
        <p:txBody>
          <a:bodyPr wrap="square">
            <a:spAutoFit/>
          </a:bodyPr>
          <a:lstStyle/>
          <a:p>
            <a:pPr algn="ctr">
              <a:lnSpc>
                <a:spcPct val="120000"/>
              </a:lnSpc>
            </a:pPr>
            <a:r>
              <a:rPr lang="es-ES" dirty="0">
                <a:solidFill>
                  <a:srgbClr val="EC6C6A"/>
                </a:solidFill>
                <a:latin typeface="DIN Alternate Bold"/>
                <a:cs typeface="DIN Alternate Bold"/>
              </a:rPr>
              <a:t>ASK THE COMPUTER TO LEARN THE FORMULA</a:t>
            </a:r>
          </a:p>
        </p:txBody>
      </p:sp>
    </p:spTree>
    <p:extLst>
      <p:ext uri="{BB962C8B-B14F-4D97-AF65-F5344CB8AC3E}">
        <p14:creationId xmlns:p14="http://schemas.microsoft.com/office/powerpoint/2010/main" val="16811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adroTexto 2"/>
          <p:cNvSpPr txBox="1">
            <a:spLocks/>
          </p:cNvSpPr>
          <p:nvPr/>
        </p:nvSpPr>
        <p:spPr>
          <a:xfrm>
            <a:off x="1714081" y="6421"/>
            <a:ext cx="9387928" cy="561885"/>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800" dirty="0">
                <a:solidFill>
                  <a:srgbClr val="7030A0"/>
                </a:solidFill>
                <a:latin typeface="DIN Alternate Bold"/>
                <a:cs typeface="DIN Alternate Bold"/>
              </a:rPr>
              <a:t>GENETIC PROGRAMMING</a:t>
            </a:r>
            <a:endParaRPr lang="es-ES" sz="2400" dirty="0">
              <a:solidFill>
                <a:srgbClr val="7030A0"/>
              </a:solidFill>
              <a:latin typeface="DIN Alternate Bold"/>
              <a:cs typeface="DIN Alternate Bold"/>
            </a:endParaRPr>
          </a:p>
        </p:txBody>
      </p:sp>
      <p:sp>
        <p:nvSpPr>
          <p:cNvPr id="599" name="4 Rectángulo"/>
          <p:cNvSpPr/>
          <p:nvPr/>
        </p:nvSpPr>
        <p:spPr>
          <a:xfrm>
            <a:off x="1851022" y="512594"/>
            <a:ext cx="2736647" cy="394210"/>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PROPOSED SOLUTION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93" y="1271584"/>
            <a:ext cx="6096000" cy="4572000"/>
          </a:xfrm>
          <a:prstGeom prst="rect">
            <a:avLst/>
          </a:prstGeom>
        </p:spPr>
      </p:pic>
      <p:sp>
        <p:nvSpPr>
          <p:cNvPr id="4" name="Rectangle 3"/>
          <p:cNvSpPr/>
          <p:nvPr/>
        </p:nvSpPr>
        <p:spPr>
          <a:xfrm>
            <a:off x="2263394" y="877374"/>
            <a:ext cx="2116798" cy="394210"/>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RECOMBINATION</a:t>
            </a:r>
          </a:p>
        </p:txBody>
      </p:sp>
      <p:grpSp>
        <p:nvGrpSpPr>
          <p:cNvPr id="7" name="Group 6"/>
          <p:cNvGrpSpPr/>
          <p:nvPr/>
        </p:nvGrpSpPr>
        <p:grpSpPr>
          <a:xfrm>
            <a:off x="7692272" y="877374"/>
            <a:ext cx="3048000" cy="3741760"/>
            <a:chOff x="7692272" y="877374"/>
            <a:chExt cx="3048000" cy="374176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272" y="2333134"/>
              <a:ext cx="3048000" cy="2286000"/>
            </a:xfrm>
            <a:prstGeom prst="rect">
              <a:avLst/>
            </a:prstGeom>
          </p:spPr>
        </p:pic>
        <p:sp>
          <p:nvSpPr>
            <p:cNvPr id="10" name="Rectangle 9"/>
            <p:cNvSpPr/>
            <p:nvPr/>
          </p:nvSpPr>
          <p:spPr>
            <a:xfrm>
              <a:off x="8537181" y="877374"/>
              <a:ext cx="1355884" cy="394210"/>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MUTATION</a:t>
              </a:r>
            </a:p>
          </p:txBody>
        </p:sp>
      </p:grpSp>
    </p:spTree>
    <p:extLst>
      <p:ext uri="{BB962C8B-B14F-4D97-AF65-F5344CB8AC3E}">
        <p14:creationId xmlns:p14="http://schemas.microsoft.com/office/powerpoint/2010/main" val="332025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 real case problem</a:t>
            </a:r>
          </a:p>
        </p:txBody>
      </p:sp>
      <p:pic>
        <p:nvPicPr>
          <p:cNvPr id="5122" name="Picture 2"/>
          <p:cNvPicPr>
            <a:picLocks noChangeAspect="1" noChangeArrowheads="1"/>
          </p:cNvPicPr>
          <p:nvPr/>
        </p:nvPicPr>
        <p:blipFill>
          <a:blip r:embed="rId2"/>
          <a:srcRect/>
          <a:stretch>
            <a:fillRect/>
          </a:stretch>
        </p:blipFill>
        <p:spPr bwMode="auto">
          <a:xfrm>
            <a:off x="1666844" y="2035980"/>
            <a:ext cx="5381636" cy="4036227"/>
          </a:xfrm>
          <a:prstGeom prst="rect">
            <a:avLst/>
          </a:prstGeom>
          <a:noFill/>
          <a:ln w="9525">
            <a:noFill/>
            <a:miter lim="800000"/>
            <a:headEnd/>
            <a:tailEnd/>
          </a:ln>
          <a:effectLst/>
        </p:spPr>
      </p:pic>
      <p:sp>
        <p:nvSpPr>
          <p:cNvPr id="5123" name="Text Box 3"/>
          <p:cNvSpPr txBox="1">
            <a:spLocks noChangeArrowheads="1"/>
          </p:cNvSpPr>
          <p:nvPr/>
        </p:nvSpPr>
        <p:spPr bwMode="auto">
          <a:xfrm>
            <a:off x="7381884" y="2000240"/>
            <a:ext cx="1210588" cy="369332"/>
          </a:xfrm>
          <a:prstGeom prst="rect">
            <a:avLst/>
          </a:prstGeom>
          <a:noFill/>
          <a:ln w="9525">
            <a:noFill/>
            <a:miter lim="800000"/>
            <a:headEnd/>
            <a:tailEnd/>
          </a:ln>
          <a:effectLst/>
        </p:spPr>
        <p:txBody>
          <a:bodyPr wrap="none">
            <a:spAutoFit/>
          </a:bodyPr>
          <a:lstStyle/>
          <a:p>
            <a:r>
              <a:rPr lang="en-US" dirty="0">
                <a:latin typeface="Arial" charset="0"/>
              </a:rPr>
              <a:t>The crime</a:t>
            </a:r>
            <a:endParaRPr lang="en-GB" dirty="0">
              <a:latin typeface="Arial" charset="0"/>
            </a:endParaRPr>
          </a:p>
        </p:txBody>
      </p:sp>
      <p:pic>
        <p:nvPicPr>
          <p:cNvPr id="5126" name="Picture 6"/>
          <p:cNvPicPr>
            <a:picLocks noChangeAspect="1" noChangeArrowheads="1"/>
          </p:cNvPicPr>
          <p:nvPr/>
        </p:nvPicPr>
        <p:blipFill>
          <a:blip r:embed="rId3" cstate="print"/>
          <a:srcRect/>
          <a:stretch>
            <a:fillRect/>
          </a:stretch>
        </p:blipFill>
        <p:spPr bwMode="auto">
          <a:xfrm>
            <a:off x="4952992" y="3214687"/>
            <a:ext cx="1722124" cy="1291593"/>
          </a:xfrm>
          <a:prstGeom prst="rect">
            <a:avLst/>
          </a:prstGeom>
          <a:noFill/>
          <a:ln w="9525">
            <a:noFill/>
            <a:miter lim="800000"/>
            <a:headEnd/>
            <a:tailEnd/>
          </a:ln>
          <a:effectLst/>
        </p:spPr>
      </p:pic>
      <p:sp>
        <p:nvSpPr>
          <p:cNvPr id="5127" name="Freeform 7"/>
          <p:cNvSpPr>
            <a:spLocks/>
          </p:cNvSpPr>
          <p:nvPr/>
        </p:nvSpPr>
        <p:spPr bwMode="auto">
          <a:xfrm>
            <a:off x="5310182" y="3643315"/>
            <a:ext cx="274688" cy="200691"/>
          </a:xfrm>
          <a:custGeom>
            <a:avLst/>
            <a:gdLst/>
            <a:ahLst/>
            <a:cxnLst>
              <a:cxn ang="0">
                <a:pos x="102" y="21"/>
              </a:cxn>
              <a:cxn ang="0">
                <a:pos x="24" y="57"/>
              </a:cxn>
              <a:cxn ang="0">
                <a:pos x="95" y="120"/>
              </a:cxn>
              <a:cxn ang="0">
                <a:pos x="102" y="169"/>
              </a:cxn>
              <a:cxn ang="0">
                <a:pos x="151" y="162"/>
              </a:cxn>
              <a:cxn ang="0">
                <a:pos x="137" y="120"/>
              </a:cxn>
              <a:cxn ang="0">
                <a:pos x="158" y="106"/>
              </a:cxn>
              <a:cxn ang="0">
                <a:pos x="221" y="99"/>
              </a:cxn>
              <a:cxn ang="0">
                <a:pos x="179" y="42"/>
              </a:cxn>
              <a:cxn ang="0">
                <a:pos x="137" y="7"/>
              </a:cxn>
              <a:cxn ang="0">
                <a:pos x="116" y="0"/>
              </a:cxn>
              <a:cxn ang="0">
                <a:pos x="102" y="21"/>
              </a:cxn>
            </a:cxnLst>
            <a:rect l="0" t="0" r="r" b="b"/>
            <a:pathLst>
              <a:path w="245" h="179">
                <a:moveTo>
                  <a:pt x="102" y="21"/>
                </a:moveTo>
                <a:cubicBezTo>
                  <a:pt x="50" y="57"/>
                  <a:pt x="77" y="47"/>
                  <a:pt x="24" y="57"/>
                </a:cubicBezTo>
                <a:cubicBezTo>
                  <a:pt x="0" y="130"/>
                  <a:pt x="28" y="113"/>
                  <a:pt x="95" y="120"/>
                </a:cubicBezTo>
                <a:cubicBezTo>
                  <a:pt x="97" y="136"/>
                  <a:pt x="89" y="159"/>
                  <a:pt x="102" y="169"/>
                </a:cubicBezTo>
                <a:cubicBezTo>
                  <a:pt x="115" y="179"/>
                  <a:pt x="141" y="175"/>
                  <a:pt x="151" y="162"/>
                </a:cubicBezTo>
                <a:cubicBezTo>
                  <a:pt x="160" y="150"/>
                  <a:pt x="137" y="120"/>
                  <a:pt x="137" y="120"/>
                </a:cubicBezTo>
                <a:cubicBezTo>
                  <a:pt x="144" y="115"/>
                  <a:pt x="150" y="108"/>
                  <a:pt x="158" y="106"/>
                </a:cubicBezTo>
                <a:cubicBezTo>
                  <a:pt x="178" y="101"/>
                  <a:pt x="203" y="110"/>
                  <a:pt x="221" y="99"/>
                </a:cubicBezTo>
                <a:cubicBezTo>
                  <a:pt x="245" y="84"/>
                  <a:pt x="187" y="45"/>
                  <a:pt x="179" y="42"/>
                </a:cubicBezTo>
                <a:cubicBezTo>
                  <a:pt x="125" y="62"/>
                  <a:pt x="156" y="31"/>
                  <a:pt x="137" y="7"/>
                </a:cubicBezTo>
                <a:cubicBezTo>
                  <a:pt x="132" y="1"/>
                  <a:pt x="123" y="2"/>
                  <a:pt x="116" y="0"/>
                </a:cubicBezTo>
                <a:cubicBezTo>
                  <a:pt x="108" y="23"/>
                  <a:pt x="116" y="21"/>
                  <a:pt x="102" y="21"/>
                </a:cubicBezTo>
                <a:close/>
              </a:path>
            </a:pathLst>
          </a:custGeom>
          <a:solidFill>
            <a:srgbClr val="FF0000"/>
          </a:solidFill>
          <a:ln w="9525">
            <a:noFill/>
            <a:round/>
            <a:headEnd/>
            <a:tailEnd/>
          </a:ln>
          <a:effectLst/>
        </p:spPr>
        <p:txBody>
          <a:bodyPr/>
          <a:lstStyle/>
          <a:p>
            <a:endParaRPr lang="en-US"/>
          </a:p>
        </p:txBody>
      </p:sp>
      <p:grpSp>
        <p:nvGrpSpPr>
          <p:cNvPr id="2" name="Group 11"/>
          <p:cNvGrpSpPr/>
          <p:nvPr/>
        </p:nvGrpSpPr>
        <p:grpSpPr>
          <a:xfrm>
            <a:off x="5667372" y="2571744"/>
            <a:ext cx="4857784" cy="2786082"/>
            <a:chOff x="4143372" y="2571744"/>
            <a:chExt cx="4857784" cy="2786082"/>
          </a:xfrm>
        </p:grpSpPr>
        <p:pic>
          <p:nvPicPr>
            <p:cNvPr id="8" name="Picture 2"/>
            <p:cNvPicPr>
              <a:picLocks noChangeAspect="1" noChangeArrowheads="1"/>
            </p:cNvPicPr>
            <p:nvPr/>
          </p:nvPicPr>
          <p:blipFill>
            <a:blip r:embed="rId4"/>
            <a:srcRect/>
            <a:stretch>
              <a:fillRect/>
            </a:stretch>
          </p:blipFill>
          <p:spPr bwMode="auto">
            <a:xfrm>
              <a:off x="5870727" y="2571744"/>
              <a:ext cx="3130429" cy="2786082"/>
            </a:xfrm>
            <a:prstGeom prst="rect">
              <a:avLst/>
            </a:prstGeom>
            <a:noFill/>
            <a:ln w="9525">
              <a:noFill/>
              <a:miter lim="800000"/>
              <a:headEnd/>
              <a:tailEnd/>
            </a:ln>
            <a:effectLst/>
          </p:spPr>
        </p:pic>
        <p:sp>
          <p:nvSpPr>
            <p:cNvPr id="9" name="Right Arrow 8"/>
            <p:cNvSpPr/>
            <p:nvPr/>
          </p:nvSpPr>
          <p:spPr>
            <a:xfrm>
              <a:off x="4143372" y="3643314"/>
              <a:ext cx="1785950" cy="21431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286000" y="1371624"/>
            <a:ext cx="7315200" cy="5486400"/>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7381885" y="1662122"/>
            <a:ext cx="802675" cy="714380"/>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6507772" y="1662122"/>
            <a:ext cx="802675" cy="714380"/>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5595935" y="1519246"/>
            <a:ext cx="802675" cy="714380"/>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a:stretch>
            <a:fillRect/>
          </a:stretch>
        </p:blipFill>
        <p:spPr bwMode="auto">
          <a:xfrm>
            <a:off x="3595671" y="2233626"/>
            <a:ext cx="802675" cy="714380"/>
          </a:xfrm>
          <a:prstGeom prst="rect">
            <a:avLst/>
          </a:prstGeom>
          <a:noFill/>
          <a:ln w="9525">
            <a:noFill/>
            <a:miter lim="800000"/>
            <a:headEnd/>
            <a:tailEnd/>
          </a:ln>
          <a:effectLst/>
        </p:spPr>
      </p:pic>
      <p:pic>
        <p:nvPicPr>
          <p:cNvPr id="10" name="Picture 2"/>
          <p:cNvPicPr>
            <a:picLocks noChangeAspect="1" noChangeArrowheads="1"/>
          </p:cNvPicPr>
          <p:nvPr/>
        </p:nvPicPr>
        <p:blipFill>
          <a:blip r:embed="rId3" cstate="print"/>
          <a:srcRect/>
          <a:stretch>
            <a:fillRect/>
          </a:stretch>
        </p:blipFill>
        <p:spPr bwMode="auto">
          <a:xfrm>
            <a:off x="7650780" y="6019840"/>
            <a:ext cx="802675" cy="714380"/>
          </a:xfrm>
          <a:prstGeom prst="rect">
            <a:avLst/>
          </a:prstGeom>
          <a:noFill/>
          <a:ln w="9525">
            <a:noFill/>
            <a:miter lim="800000"/>
            <a:headEnd/>
            <a:tailEnd/>
          </a:ln>
          <a:effectLst/>
        </p:spPr>
      </p:pic>
      <p:pic>
        <p:nvPicPr>
          <p:cNvPr id="11" name="Picture 2"/>
          <p:cNvPicPr>
            <a:picLocks noChangeAspect="1" noChangeArrowheads="1"/>
          </p:cNvPicPr>
          <p:nvPr/>
        </p:nvPicPr>
        <p:blipFill>
          <a:blip r:embed="rId3" cstate="print"/>
          <a:srcRect/>
          <a:stretch>
            <a:fillRect/>
          </a:stretch>
        </p:blipFill>
        <p:spPr bwMode="auto">
          <a:xfrm>
            <a:off x="5810249" y="6019840"/>
            <a:ext cx="802675" cy="714380"/>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a:stretch>
            <a:fillRect/>
          </a:stretch>
        </p:blipFill>
        <p:spPr bwMode="auto">
          <a:xfrm>
            <a:off x="4381489" y="6091278"/>
            <a:ext cx="802675" cy="714380"/>
          </a:xfrm>
          <a:prstGeom prst="rect">
            <a:avLst/>
          </a:prstGeom>
          <a:noFill/>
          <a:ln w="9525">
            <a:noFill/>
            <a:miter lim="800000"/>
            <a:headEnd/>
            <a:tailEnd/>
          </a:ln>
          <a:effectLst/>
        </p:spPr>
      </p:pic>
      <p:pic>
        <p:nvPicPr>
          <p:cNvPr id="13" name="Picture 2"/>
          <p:cNvPicPr>
            <a:picLocks noChangeAspect="1" noChangeArrowheads="1"/>
          </p:cNvPicPr>
          <p:nvPr/>
        </p:nvPicPr>
        <p:blipFill>
          <a:blip r:embed="rId3" cstate="print"/>
          <a:srcRect/>
          <a:stretch>
            <a:fillRect/>
          </a:stretch>
        </p:blipFill>
        <p:spPr bwMode="auto">
          <a:xfrm>
            <a:off x="2881291" y="6091278"/>
            <a:ext cx="802675" cy="714380"/>
          </a:xfrm>
          <a:prstGeom prst="rect">
            <a:avLst/>
          </a:prstGeom>
          <a:noFill/>
          <a:ln w="9525">
            <a:noFill/>
            <a:miter lim="800000"/>
            <a:headEnd/>
            <a:tailEnd/>
          </a:ln>
          <a:effectLst/>
        </p:spPr>
      </p:pic>
      <p:sp>
        <p:nvSpPr>
          <p:cNvPr id="14" name="Right Arrow 13"/>
          <p:cNvSpPr/>
          <p:nvPr/>
        </p:nvSpPr>
        <p:spPr>
          <a:xfrm>
            <a:off x="2095472" y="2233626"/>
            <a:ext cx="1357322" cy="64294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6" name="Title 15"/>
          <p:cNvSpPr>
            <a:spLocks noGrp="1"/>
          </p:cNvSpPr>
          <p:nvPr>
            <p:ph type="title"/>
          </p:nvPr>
        </p:nvSpPr>
        <p:spPr/>
        <p:txBody>
          <a:bodyPr/>
          <a:lstStyle/>
          <a:p>
            <a:r>
              <a:rPr lang="en-US" dirty="0"/>
              <a:t>A real case problem</a:t>
            </a:r>
          </a:p>
        </p:txBody>
      </p:sp>
    </p:spTree>
    <p:extLst>
      <p:ext uri="{BB962C8B-B14F-4D97-AF65-F5344CB8AC3E}">
        <p14:creationId xmlns:p14="http://schemas.microsoft.com/office/powerpoint/2010/main" val="86741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1676400" y="76200"/>
            <a:ext cx="8839200" cy="6629400"/>
          </a:xfrm>
          <a:prstGeom prst="rect">
            <a:avLst/>
          </a:prstGeom>
          <a:noFill/>
          <a:ln w="9525">
            <a:noFill/>
            <a:miter lim="800000"/>
            <a:headEnd/>
            <a:tailEnd/>
          </a:ln>
          <a:effectLst/>
        </p:spPr>
      </p:pic>
      <p:sp>
        <p:nvSpPr>
          <p:cNvPr id="72707" name="AutoShape 3"/>
          <p:cNvSpPr>
            <a:spLocks noChangeArrowheads="1"/>
          </p:cNvSpPr>
          <p:nvPr/>
        </p:nvSpPr>
        <p:spPr bwMode="auto">
          <a:xfrm>
            <a:off x="1905000" y="152400"/>
            <a:ext cx="2590800" cy="1828800"/>
          </a:xfrm>
          <a:prstGeom prst="wedgeEllipseCallout">
            <a:avLst>
              <a:gd name="adj1" fmla="val 15685"/>
              <a:gd name="adj2" fmla="val 69880"/>
            </a:avLst>
          </a:prstGeom>
          <a:solidFill>
            <a:schemeClr val="bg1"/>
          </a:solidFill>
          <a:ln w="9525">
            <a:solidFill>
              <a:schemeClr val="tx1"/>
            </a:solidFill>
            <a:miter lim="800000"/>
            <a:headEnd/>
            <a:tailEnd/>
          </a:ln>
          <a:effectLst/>
        </p:spPr>
        <p:txBody>
          <a:bodyPr/>
          <a:lstStyle/>
          <a:p>
            <a:pPr algn="ctr"/>
            <a:r>
              <a:rPr lang="en-US" sz="2000" dirty="0">
                <a:latin typeface="Arial" charset="0"/>
              </a:rPr>
              <a:t>I had no other choice: he did not love me…</a:t>
            </a:r>
            <a:endParaRPr lang="en-GB" dirty="0">
              <a:latin typeface="Arial" charset="0"/>
            </a:endParaRPr>
          </a:p>
        </p:txBody>
      </p:sp>
    </p:spTree>
    <p:extLst>
      <p:ext uri="{BB962C8B-B14F-4D97-AF65-F5344CB8AC3E}">
        <p14:creationId xmlns:p14="http://schemas.microsoft.com/office/powerpoint/2010/main" val="3129484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srcRect/>
          <a:stretch>
            <a:fillRect/>
          </a:stretch>
        </p:blipFill>
        <p:spPr bwMode="auto">
          <a:xfrm>
            <a:off x="1676400" y="76200"/>
            <a:ext cx="8839200" cy="6629400"/>
          </a:xfrm>
          <a:prstGeom prst="rect">
            <a:avLst/>
          </a:prstGeom>
          <a:noFill/>
          <a:ln w="9525">
            <a:noFill/>
            <a:miter lim="800000"/>
            <a:headEnd/>
            <a:tailEnd/>
          </a:ln>
          <a:effectLst/>
        </p:spPr>
      </p:pic>
      <p:sp>
        <p:nvSpPr>
          <p:cNvPr id="73732" name="Freeform 4"/>
          <p:cNvSpPr>
            <a:spLocks/>
          </p:cNvSpPr>
          <p:nvPr/>
        </p:nvSpPr>
        <p:spPr bwMode="auto">
          <a:xfrm>
            <a:off x="1952597" y="1000108"/>
            <a:ext cx="8501123" cy="5143536"/>
          </a:xfrm>
          <a:custGeom>
            <a:avLst/>
            <a:gdLst>
              <a:gd name="connsiteX0" fmla="*/ 146 w 5246"/>
              <a:gd name="connsiteY0" fmla="*/ 2950 h 3203"/>
              <a:gd name="connsiteX1" fmla="*/ 146 w 5246"/>
              <a:gd name="connsiteY1" fmla="*/ 2764 h 3203"/>
              <a:gd name="connsiteX2" fmla="*/ 187 w 5246"/>
              <a:gd name="connsiteY2" fmla="*/ 2682 h 3203"/>
              <a:gd name="connsiteX3" fmla="*/ 114 w 5246"/>
              <a:gd name="connsiteY3" fmla="*/ 2569 h 3203"/>
              <a:gd name="connsiteX4" fmla="*/ 89 w 5246"/>
              <a:gd name="connsiteY4" fmla="*/ 2536 h 3203"/>
              <a:gd name="connsiteX5" fmla="*/ 0 w 5246"/>
              <a:gd name="connsiteY5" fmla="*/ 2415 h 3203"/>
              <a:gd name="connsiteX6" fmla="*/ 49 w 5246"/>
              <a:gd name="connsiteY6" fmla="*/ 2042 h 3203"/>
              <a:gd name="connsiteX7" fmla="*/ 308 w 5246"/>
              <a:gd name="connsiteY7" fmla="*/ 1749 h 3203"/>
              <a:gd name="connsiteX8" fmla="*/ 527 w 5246"/>
              <a:gd name="connsiteY8" fmla="*/ 1717 h 3203"/>
              <a:gd name="connsiteX9" fmla="*/ 779 w 5246"/>
              <a:gd name="connsiteY9" fmla="*/ 1774 h 3203"/>
              <a:gd name="connsiteX10" fmla="*/ 982 w 5246"/>
              <a:gd name="connsiteY10" fmla="*/ 1920 h 3203"/>
              <a:gd name="connsiteX11" fmla="*/ 1038 w 5246"/>
              <a:gd name="connsiteY11" fmla="*/ 2082 h 3203"/>
              <a:gd name="connsiteX12" fmla="*/ 1071 w 5246"/>
              <a:gd name="connsiteY12" fmla="*/ 2334 h 3203"/>
              <a:gd name="connsiteX13" fmla="*/ 1095 w 5246"/>
              <a:gd name="connsiteY13" fmla="*/ 1717 h 3203"/>
              <a:gd name="connsiteX14" fmla="*/ 1079 w 5246"/>
              <a:gd name="connsiteY14" fmla="*/ 1701 h 3203"/>
              <a:gd name="connsiteX15" fmla="*/ 828 w 5246"/>
              <a:gd name="connsiteY15" fmla="*/ 1652 h 3203"/>
              <a:gd name="connsiteX16" fmla="*/ 787 w 5246"/>
              <a:gd name="connsiteY16" fmla="*/ 1319 h 3203"/>
              <a:gd name="connsiteX17" fmla="*/ 755 w 5246"/>
              <a:gd name="connsiteY17" fmla="*/ 1198 h 3203"/>
              <a:gd name="connsiteX18" fmla="*/ 763 w 5246"/>
              <a:gd name="connsiteY18" fmla="*/ 1109 h 3203"/>
              <a:gd name="connsiteX19" fmla="*/ 617 w 5246"/>
              <a:gd name="connsiteY19" fmla="*/ 1060 h 3203"/>
              <a:gd name="connsiteX20" fmla="*/ 552 w 5246"/>
              <a:gd name="connsiteY20" fmla="*/ 776 h 3203"/>
              <a:gd name="connsiteX21" fmla="*/ 714 w 5246"/>
              <a:gd name="connsiteY21" fmla="*/ 784 h 3203"/>
              <a:gd name="connsiteX22" fmla="*/ 811 w 5246"/>
              <a:gd name="connsiteY22" fmla="*/ 922 h 3203"/>
              <a:gd name="connsiteX23" fmla="*/ 852 w 5246"/>
              <a:gd name="connsiteY23" fmla="*/ 752 h 3203"/>
              <a:gd name="connsiteX24" fmla="*/ 1014 w 5246"/>
              <a:gd name="connsiteY24" fmla="*/ 873 h 3203"/>
              <a:gd name="connsiteX25" fmla="*/ 1160 w 5246"/>
              <a:gd name="connsiteY25" fmla="*/ 841 h 3203"/>
              <a:gd name="connsiteX26" fmla="*/ 1322 w 5246"/>
              <a:gd name="connsiteY26" fmla="*/ 849 h 3203"/>
              <a:gd name="connsiteX27" fmla="*/ 1395 w 5246"/>
              <a:gd name="connsiteY27" fmla="*/ 719 h 3203"/>
              <a:gd name="connsiteX28" fmla="*/ 1485 w 5246"/>
              <a:gd name="connsiteY28" fmla="*/ 881 h 3203"/>
              <a:gd name="connsiteX29" fmla="*/ 1655 w 5246"/>
              <a:gd name="connsiteY29" fmla="*/ 784 h 3203"/>
              <a:gd name="connsiteX30" fmla="*/ 1858 w 5246"/>
              <a:gd name="connsiteY30" fmla="*/ 841 h 3203"/>
              <a:gd name="connsiteX31" fmla="*/ 1712 w 5246"/>
              <a:gd name="connsiteY31" fmla="*/ 930 h 3203"/>
              <a:gd name="connsiteX32" fmla="*/ 1923 w 5246"/>
              <a:gd name="connsiteY32" fmla="*/ 938 h 3203"/>
              <a:gd name="connsiteX33" fmla="*/ 2077 w 5246"/>
              <a:gd name="connsiteY33" fmla="*/ 946 h 3203"/>
              <a:gd name="connsiteX34" fmla="*/ 2093 w 5246"/>
              <a:gd name="connsiteY34" fmla="*/ 760 h 3203"/>
              <a:gd name="connsiteX35" fmla="*/ 2093 w 5246"/>
              <a:gd name="connsiteY35" fmla="*/ 443 h 3203"/>
              <a:gd name="connsiteX36" fmla="*/ 2012 w 5246"/>
              <a:gd name="connsiteY36" fmla="*/ 232 h 3203"/>
              <a:gd name="connsiteX37" fmla="*/ 2077 w 5246"/>
              <a:gd name="connsiteY37" fmla="*/ 111 h 3203"/>
              <a:gd name="connsiteX38" fmla="*/ 2580 w 5246"/>
              <a:gd name="connsiteY38" fmla="*/ 38 h 3203"/>
              <a:gd name="connsiteX39" fmla="*/ 2807 w 5246"/>
              <a:gd name="connsiteY39" fmla="*/ 54 h 3203"/>
              <a:gd name="connsiteX40" fmla="*/ 2937 w 5246"/>
              <a:gd name="connsiteY40" fmla="*/ 94 h 3203"/>
              <a:gd name="connsiteX41" fmla="*/ 3059 w 5246"/>
              <a:gd name="connsiteY41" fmla="*/ 200 h 3203"/>
              <a:gd name="connsiteX42" fmla="*/ 3083 w 5246"/>
              <a:gd name="connsiteY42" fmla="*/ 338 h 3203"/>
              <a:gd name="connsiteX43" fmla="*/ 3026 w 5246"/>
              <a:gd name="connsiteY43" fmla="*/ 468 h 3203"/>
              <a:gd name="connsiteX44" fmla="*/ 3018 w 5246"/>
              <a:gd name="connsiteY44" fmla="*/ 1133 h 3203"/>
              <a:gd name="connsiteX45" fmla="*/ 3132 w 5246"/>
              <a:gd name="connsiteY45" fmla="*/ 1141 h 3203"/>
              <a:gd name="connsiteX46" fmla="*/ 3278 w 5246"/>
              <a:gd name="connsiteY46" fmla="*/ 817 h 3203"/>
              <a:gd name="connsiteX47" fmla="*/ 3229 w 5246"/>
              <a:gd name="connsiteY47" fmla="*/ 508 h 3203"/>
              <a:gd name="connsiteX48" fmla="*/ 3269 w 5246"/>
              <a:gd name="connsiteY48" fmla="*/ 378 h 3203"/>
              <a:gd name="connsiteX49" fmla="*/ 3286 w 5246"/>
              <a:gd name="connsiteY49" fmla="*/ 314 h 3203"/>
              <a:gd name="connsiteX50" fmla="*/ 3326 w 5246"/>
              <a:gd name="connsiteY50" fmla="*/ 281 h 3203"/>
              <a:gd name="connsiteX51" fmla="*/ 3472 w 5246"/>
              <a:gd name="connsiteY51" fmla="*/ 265 h 3203"/>
              <a:gd name="connsiteX52" fmla="*/ 3602 w 5246"/>
              <a:gd name="connsiteY52" fmla="*/ 281 h 3203"/>
              <a:gd name="connsiteX53" fmla="*/ 3651 w 5246"/>
              <a:gd name="connsiteY53" fmla="*/ 338 h 3203"/>
              <a:gd name="connsiteX54" fmla="*/ 3781 w 5246"/>
              <a:gd name="connsiteY54" fmla="*/ 232 h 3203"/>
              <a:gd name="connsiteX55" fmla="*/ 4056 w 5246"/>
              <a:gd name="connsiteY55" fmla="*/ 346 h 3203"/>
              <a:gd name="connsiteX56" fmla="*/ 3943 w 5246"/>
              <a:gd name="connsiteY56" fmla="*/ 817 h 3203"/>
              <a:gd name="connsiteX57" fmla="*/ 4040 w 5246"/>
              <a:gd name="connsiteY57" fmla="*/ 1068 h 3203"/>
              <a:gd name="connsiteX58" fmla="*/ 4073 w 5246"/>
              <a:gd name="connsiteY58" fmla="*/ 1255 h 3203"/>
              <a:gd name="connsiteX59" fmla="*/ 4105 w 5246"/>
              <a:gd name="connsiteY59" fmla="*/ 1595 h 3203"/>
              <a:gd name="connsiteX60" fmla="*/ 4373 w 5246"/>
              <a:gd name="connsiteY60" fmla="*/ 1693 h 3203"/>
              <a:gd name="connsiteX61" fmla="*/ 4551 w 5246"/>
              <a:gd name="connsiteY61" fmla="*/ 1831 h 3203"/>
              <a:gd name="connsiteX62" fmla="*/ 4584 w 5246"/>
              <a:gd name="connsiteY62" fmla="*/ 1855 h 3203"/>
              <a:gd name="connsiteX63" fmla="*/ 4746 w 5246"/>
              <a:gd name="connsiteY63" fmla="*/ 2058 h 3203"/>
              <a:gd name="connsiteX64" fmla="*/ 4722 w 5246"/>
              <a:gd name="connsiteY64" fmla="*/ 2309 h 3203"/>
              <a:gd name="connsiteX65" fmla="*/ 4697 w 5246"/>
              <a:gd name="connsiteY65" fmla="*/ 2398 h 3203"/>
              <a:gd name="connsiteX66" fmla="*/ 4868 w 5246"/>
              <a:gd name="connsiteY66" fmla="*/ 2423 h 3203"/>
              <a:gd name="connsiteX67" fmla="*/ 5022 w 5246"/>
              <a:gd name="connsiteY67" fmla="*/ 2488 h 3203"/>
              <a:gd name="connsiteX68" fmla="*/ 5143 w 5246"/>
              <a:gd name="connsiteY68" fmla="*/ 2561 h 3203"/>
              <a:gd name="connsiteX69" fmla="*/ 5225 w 5246"/>
              <a:gd name="connsiteY69" fmla="*/ 2674 h 3203"/>
              <a:gd name="connsiteX70" fmla="*/ 5233 w 5246"/>
              <a:gd name="connsiteY70" fmla="*/ 2699 h 3203"/>
              <a:gd name="connsiteX71" fmla="*/ 5119 w 5246"/>
              <a:gd name="connsiteY71" fmla="*/ 2812 h 3203"/>
              <a:gd name="connsiteX72" fmla="*/ 4941 w 5246"/>
              <a:gd name="connsiteY72" fmla="*/ 2812 h 3203"/>
              <a:gd name="connsiteX73" fmla="*/ 4827 w 5246"/>
              <a:gd name="connsiteY73" fmla="*/ 2966 h 3203"/>
              <a:gd name="connsiteX74" fmla="*/ 4851 w 5246"/>
              <a:gd name="connsiteY74" fmla="*/ 3031 h 3203"/>
              <a:gd name="connsiteX75" fmla="*/ 4827 w 5246"/>
              <a:gd name="connsiteY75" fmla="*/ 3104 h 3203"/>
              <a:gd name="connsiteX76" fmla="*/ 4592 w 5246"/>
              <a:gd name="connsiteY76" fmla="*/ 3137 h 3203"/>
              <a:gd name="connsiteX77" fmla="*/ 4405 w 5246"/>
              <a:gd name="connsiteY77" fmla="*/ 3161 h 3203"/>
              <a:gd name="connsiteX78" fmla="*/ 4178 w 5246"/>
              <a:gd name="connsiteY78" fmla="*/ 3104 h 3203"/>
              <a:gd name="connsiteX79" fmla="*/ 3951 w 5246"/>
              <a:gd name="connsiteY79" fmla="*/ 3129 h 3203"/>
              <a:gd name="connsiteX80" fmla="*/ 3740 w 5246"/>
              <a:gd name="connsiteY80" fmla="*/ 3104 h 3203"/>
              <a:gd name="connsiteX81" fmla="*/ 3464 w 5246"/>
              <a:gd name="connsiteY81" fmla="*/ 3039 h 3203"/>
              <a:gd name="connsiteX82" fmla="*/ 3497 w 5246"/>
              <a:gd name="connsiteY82" fmla="*/ 2901 h 3203"/>
              <a:gd name="connsiteX83" fmla="*/ 3424 w 5246"/>
              <a:gd name="connsiteY83" fmla="*/ 2804 h 3203"/>
              <a:gd name="connsiteX84" fmla="*/ 3286 w 5246"/>
              <a:gd name="connsiteY84" fmla="*/ 2796 h 3203"/>
              <a:gd name="connsiteX85" fmla="*/ 3286 w 5246"/>
              <a:gd name="connsiteY85" fmla="*/ 2942 h 3203"/>
              <a:gd name="connsiteX86" fmla="*/ 3180 w 5246"/>
              <a:gd name="connsiteY86" fmla="*/ 3056 h 3203"/>
              <a:gd name="connsiteX87" fmla="*/ 3010 w 5246"/>
              <a:gd name="connsiteY87" fmla="*/ 3153 h 3203"/>
              <a:gd name="connsiteX88" fmla="*/ 2791 w 5246"/>
              <a:gd name="connsiteY88" fmla="*/ 3121 h 3203"/>
              <a:gd name="connsiteX89" fmla="*/ 2564 w 5246"/>
              <a:gd name="connsiteY89" fmla="*/ 3137 h 3203"/>
              <a:gd name="connsiteX90" fmla="*/ 2401 w 5246"/>
              <a:gd name="connsiteY90" fmla="*/ 3015 h 3203"/>
              <a:gd name="connsiteX91" fmla="*/ 2255 w 5246"/>
              <a:gd name="connsiteY91" fmla="*/ 2853 h 3203"/>
              <a:gd name="connsiteX92" fmla="*/ 2109 w 5246"/>
              <a:gd name="connsiteY92" fmla="*/ 3056 h 3203"/>
              <a:gd name="connsiteX93" fmla="*/ 1915 w 5246"/>
              <a:gd name="connsiteY93" fmla="*/ 3185 h 3203"/>
              <a:gd name="connsiteX94" fmla="*/ 1679 w 5246"/>
              <a:gd name="connsiteY94" fmla="*/ 3145 h 3203"/>
              <a:gd name="connsiteX95" fmla="*/ 1331 w 5246"/>
              <a:gd name="connsiteY95" fmla="*/ 3161 h 3203"/>
              <a:gd name="connsiteX96" fmla="*/ 1314 w 5246"/>
              <a:gd name="connsiteY96" fmla="*/ 3047 h 3203"/>
              <a:gd name="connsiteX97" fmla="*/ 1176 w 5246"/>
              <a:gd name="connsiteY97" fmla="*/ 2991 h 3203"/>
              <a:gd name="connsiteX98" fmla="*/ 1185 w 5246"/>
              <a:gd name="connsiteY98" fmla="*/ 2837 h 3203"/>
              <a:gd name="connsiteX99" fmla="*/ 1355 w 5246"/>
              <a:gd name="connsiteY99" fmla="*/ 2569 h 3203"/>
              <a:gd name="connsiteX100" fmla="*/ 1217 w 5246"/>
              <a:gd name="connsiteY100" fmla="*/ 2415 h 3203"/>
              <a:gd name="connsiteX101" fmla="*/ 1087 w 5246"/>
              <a:gd name="connsiteY101" fmla="*/ 2520 h 3203"/>
              <a:gd name="connsiteX102" fmla="*/ 982 w 5246"/>
              <a:gd name="connsiteY102" fmla="*/ 2520 h 3203"/>
              <a:gd name="connsiteX103" fmla="*/ 941 w 5246"/>
              <a:gd name="connsiteY103" fmla="*/ 2699 h 3203"/>
              <a:gd name="connsiteX104" fmla="*/ 957 w 5246"/>
              <a:gd name="connsiteY104" fmla="*/ 3096 h 3203"/>
              <a:gd name="connsiteX105" fmla="*/ 560 w 5246"/>
              <a:gd name="connsiteY105" fmla="*/ 3194 h 3203"/>
              <a:gd name="connsiteX106" fmla="*/ 398 w 5246"/>
              <a:gd name="connsiteY106" fmla="*/ 3177 h 3203"/>
              <a:gd name="connsiteX107" fmla="*/ 154 w 5246"/>
              <a:gd name="connsiteY107" fmla="*/ 3153 h 3203"/>
              <a:gd name="connsiteX108" fmla="*/ 130 w 5246"/>
              <a:gd name="connsiteY108" fmla="*/ 2999 h 3203"/>
              <a:gd name="connsiteX109" fmla="*/ 146 w 5246"/>
              <a:gd name="connsiteY109" fmla="*/ 2950 h 3203"/>
              <a:gd name="connsiteX0" fmla="*/ 146 w 5246"/>
              <a:gd name="connsiteY0" fmla="*/ 2950 h 3203"/>
              <a:gd name="connsiteX1" fmla="*/ 146 w 5246"/>
              <a:gd name="connsiteY1" fmla="*/ 2764 h 3203"/>
              <a:gd name="connsiteX2" fmla="*/ 187 w 5246"/>
              <a:gd name="connsiteY2" fmla="*/ 2682 h 3203"/>
              <a:gd name="connsiteX3" fmla="*/ 114 w 5246"/>
              <a:gd name="connsiteY3" fmla="*/ 2569 h 3203"/>
              <a:gd name="connsiteX4" fmla="*/ 89 w 5246"/>
              <a:gd name="connsiteY4" fmla="*/ 2536 h 3203"/>
              <a:gd name="connsiteX5" fmla="*/ 0 w 5246"/>
              <a:gd name="connsiteY5" fmla="*/ 2415 h 3203"/>
              <a:gd name="connsiteX6" fmla="*/ 49 w 5246"/>
              <a:gd name="connsiteY6" fmla="*/ 2042 h 3203"/>
              <a:gd name="connsiteX7" fmla="*/ 308 w 5246"/>
              <a:gd name="connsiteY7" fmla="*/ 1749 h 3203"/>
              <a:gd name="connsiteX8" fmla="*/ 527 w 5246"/>
              <a:gd name="connsiteY8" fmla="*/ 1717 h 3203"/>
              <a:gd name="connsiteX9" fmla="*/ 779 w 5246"/>
              <a:gd name="connsiteY9" fmla="*/ 1774 h 3203"/>
              <a:gd name="connsiteX10" fmla="*/ 982 w 5246"/>
              <a:gd name="connsiteY10" fmla="*/ 1920 h 3203"/>
              <a:gd name="connsiteX11" fmla="*/ 1038 w 5246"/>
              <a:gd name="connsiteY11" fmla="*/ 2082 h 3203"/>
              <a:gd name="connsiteX12" fmla="*/ 1071 w 5246"/>
              <a:gd name="connsiteY12" fmla="*/ 2334 h 3203"/>
              <a:gd name="connsiteX13" fmla="*/ 1095 w 5246"/>
              <a:gd name="connsiteY13" fmla="*/ 1717 h 3203"/>
              <a:gd name="connsiteX14" fmla="*/ 1079 w 5246"/>
              <a:gd name="connsiteY14" fmla="*/ 1701 h 3203"/>
              <a:gd name="connsiteX15" fmla="*/ 828 w 5246"/>
              <a:gd name="connsiteY15" fmla="*/ 1652 h 3203"/>
              <a:gd name="connsiteX16" fmla="*/ 787 w 5246"/>
              <a:gd name="connsiteY16" fmla="*/ 1319 h 3203"/>
              <a:gd name="connsiteX17" fmla="*/ 755 w 5246"/>
              <a:gd name="connsiteY17" fmla="*/ 1198 h 3203"/>
              <a:gd name="connsiteX18" fmla="*/ 763 w 5246"/>
              <a:gd name="connsiteY18" fmla="*/ 1109 h 3203"/>
              <a:gd name="connsiteX19" fmla="*/ 617 w 5246"/>
              <a:gd name="connsiteY19" fmla="*/ 1060 h 3203"/>
              <a:gd name="connsiteX20" fmla="*/ 552 w 5246"/>
              <a:gd name="connsiteY20" fmla="*/ 776 h 3203"/>
              <a:gd name="connsiteX21" fmla="*/ 714 w 5246"/>
              <a:gd name="connsiteY21" fmla="*/ 784 h 3203"/>
              <a:gd name="connsiteX22" fmla="*/ 811 w 5246"/>
              <a:gd name="connsiteY22" fmla="*/ 922 h 3203"/>
              <a:gd name="connsiteX23" fmla="*/ 852 w 5246"/>
              <a:gd name="connsiteY23" fmla="*/ 752 h 3203"/>
              <a:gd name="connsiteX24" fmla="*/ 1014 w 5246"/>
              <a:gd name="connsiteY24" fmla="*/ 873 h 3203"/>
              <a:gd name="connsiteX25" fmla="*/ 1160 w 5246"/>
              <a:gd name="connsiteY25" fmla="*/ 841 h 3203"/>
              <a:gd name="connsiteX26" fmla="*/ 1322 w 5246"/>
              <a:gd name="connsiteY26" fmla="*/ 849 h 3203"/>
              <a:gd name="connsiteX27" fmla="*/ 1395 w 5246"/>
              <a:gd name="connsiteY27" fmla="*/ 719 h 3203"/>
              <a:gd name="connsiteX28" fmla="*/ 1485 w 5246"/>
              <a:gd name="connsiteY28" fmla="*/ 881 h 3203"/>
              <a:gd name="connsiteX29" fmla="*/ 1655 w 5246"/>
              <a:gd name="connsiteY29" fmla="*/ 784 h 3203"/>
              <a:gd name="connsiteX30" fmla="*/ 1858 w 5246"/>
              <a:gd name="connsiteY30" fmla="*/ 841 h 3203"/>
              <a:gd name="connsiteX31" fmla="*/ 1712 w 5246"/>
              <a:gd name="connsiteY31" fmla="*/ 930 h 3203"/>
              <a:gd name="connsiteX32" fmla="*/ 1923 w 5246"/>
              <a:gd name="connsiteY32" fmla="*/ 938 h 3203"/>
              <a:gd name="connsiteX33" fmla="*/ 2077 w 5246"/>
              <a:gd name="connsiteY33" fmla="*/ 946 h 3203"/>
              <a:gd name="connsiteX34" fmla="*/ 2093 w 5246"/>
              <a:gd name="connsiteY34" fmla="*/ 760 h 3203"/>
              <a:gd name="connsiteX35" fmla="*/ 2093 w 5246"/>
              <a:gd name="connsiteY35" fmla="*/ 443 h 3203"/>
              <a:gd name="connsiteX36" fmla="*/ 2012 w 5246"/>
              <a:gd name="connsiteY36" fmla="*/ 232 h 3203"/>
              <a:gd name="connsiteX37" fmla="*/ 2077 w 5246"/>
              <a:gd name="connsiteY37" fmla="*/ 111 h 3203"/>
              <a:gd name="connsiteX38" fmla="*/ 2580 w 5246"/>
              <a:gd name="connsiteY38" fmla="*/ 38 h 3203"/>
              <a:gd name="connsiteX39" fmla="*/ 2807 w 5246"/>
              <a:gd name="connsiteY39" fmla="*/ 54 h 3203"/>
              <a:gd name="connsiteX40" fmla="*/ 2937 w 5246"/>
              <a:gd name="connsiteY40" fmla="*/ 94 h 3203"/>
              <a:gd name="connsiteX41" fmla="*/ 3059 w 5246"/>
              <a:gd name="connsiteY41" fmla="*/ 200 h 3203"/>
              <a:gd name="connsiteX42" fmla="*/ 3083 w 5246"/>
              <a:gd name="connsiteY42" fmla="*/ 338 h 3203"/>
              <a:gd name="connsiteX43" fmla="*/ 3026 w 5246"/>
              <a:gd name="connsiteY43" fmla="*/ 468 h 3203"/>
              <a:gd name="connsiteX44" fmla="*/ 3018 w 5246"/>
              <a:gd name="connsiteY44" fmla="*/ 1133 h 3203"/>
              <a:gd name="connsiteX45" fmla="*/ 3132 w 5246"/>
              <a:gd name="connsiteY45" fmla="*/ 1141 h 3203"/>
              <a:gd name="connsiteX46" fmla="*/ 3278 w 5246"/>
              <a:gd name="connsiteY46" fmla="*/ 817 h 3203"/>
              <a:gd name="connsiteX47" fmla="*/ 3229 w 5246"/>
              <a:gd name="connsiteY47" fmla="*/ 508 h 3203"/>
              <a:gd name="connsiteX48" fmla="*/ 3269 w 5246"/>
              <a:gd name="connsiteY48" fmla="*/ 378 h 3203"/>
              <a:gd name="connsiteX49" fmla="*/ 3286 w 5246"/>
              <a:gd name="connsiteY49" fmla="*/ 314 h 3203"/>
              <a:gd name="connsiteX50" fmla="*/ 3326 w 5246"/>
              <a:gd name="connsiteY50" fmla="*/ 281 h 3203"/>
              <a:gd name="connsiteX51" fmla="*/ 3472 w 5246"/>
              <a:gd name="connsiteY51" fmla="*/ 265 h 3203"/>
              <a:gd name="connsiteX52" fmla="*/ 3602 w 5246"/>
              <a:gd name="connsiteY52" fmla="*/ 281 h 3203"/>
              <a:gd name="connsiteX53" fmla="*/ 3651 w 5246"/>
              <a:gd name="connsiteY53" fmla="*/ 338 h 3203"/>
              <a:gd name="connsiteX54" fmla="*/ 3781 w 5246"/>
              <a:gd name="connsiteY54" fmla="*/ 232 h 3203"/>
              <a:gd name="connsiteX55" fmla="*/ 4056 w 5246"/>
              <a:gd name="connsiteY55" fmla="*/ 346 h 3203"/>
              <a:gd name="connsiteX56" fmla="*/ 3943 w 5246"/>
              <a:gd name="connsiteY56" fmla="*/ 817 h 3203"/>
              <a:gd name="connsiteX57" fmla="*/ 4040 w 5246"/>
              <a:gd name="connsiteY57" fmla="*/ 1068 h 3203"/>
              <a:gd name="connsiteX58" fmla="*/ 4073 w 5246"/>
              <a:gd name="connsiteY58" fmla="*/ 1255 h 3203"/>
              <a:gd name="connsiteX59" fmla="*/ 4105 w 5246"/>
              <a:gd name="connsiteY59" fmla="*/ 1595 h 3203"/>
              <a:gd name="connsiteX60" fmla="*/ 4373 w 5246"/>
              <a:gd name="connsiteY60" fmla="*/ 1693 h 3203"/>
              <a:gd name="connsiteX61" fmla="*/ 4551 w 5246"/>
              <a:gd name="connsiteY61" fmla="*/ 1831 h 3203"/>
              <a:gd name="connsiteX62" fmla="*/ 4584 w 5246"/>
              <a:gd name="connsiteY62" fmla="*/ 1855 h 3203"/>
              <a:gd name="connsiteX63" fmla="*/ 4746 w 5246"/>
              <a:gd name="connsiteY63" fmla="*/ 2058 h 3203"/>
              <a:gd name="connsiteX64" fmla="*/ 4722 w 5246"/>
              <a:gd name="connsiteY64" fmla="*/ 2309 h 3203"/>
              <a:gd name="connsiteX65" fmla="*/ 4697 w 5246"/>
              <a:gd name="connsiteY65" fmla="*/ 2398 h 3203"/>
              <a:gd name="connsiteX66" fmla="*/ 4868 w 5246"/>
              <a:gd name="connsiteY66" fmla="*/ 2423 h 3203"/>
              <a:gd name="connsiteX67" fmla="*/ 5022 w 5246"/>
              <a:gd name="connsiteY67" fmla="*/ 2488 h 3203"/>
              <a:gd name="connsiteX68" fmla="*/ 5143 w 5246"/>
              <a:gd name="connsiteY68" fmla="*/ 2561 h 3203"/>
              <a:gd name="connsiteX69" fmla="*/ 5225 w 5246"/>
              <a:gd name="connsiteY69" fmla="*/ 2674 h 3203"/>
              <a:gd name="connsiteX70" fmla="*/ 5233 w 5246"/>
              <a:gd name="connsiteY70" fmla="*/ 2699 h 3203"/>
              <a:gd name="connsiteX71" fmla="*/ 5119 w 5246"/>
              <a:gd name="connsiteY71" fmla="*/ 2812 h 3203"/>
              <a:gd name="connsiteX72" fmla="*/ 4941 w 5246"/>
              <a:gd name="connsiteY72" fmla="*/ 2812 h 3203"/>
              <a:gd name="connsiteX73" fmla="*/ 4827 w 5246"/>
              <a:gd name="connsiteY73" fmla="*/ 2966 h 3203"/>
              <a:gd name="connsiteX74" fmla="*/ 4851 w 5246"/>
              <a:gd name="connsiteY74" fmla="*/ 3031 h 3203"/>
              <a:gd name="connsiteX75" fmla="*/ 4827 w 5246"/>
              <a:gd name="connsiteY75" fmla="*/ 3104 h 3203"/>
              <a:gd name="connsiteX76" fmla="*/ 4592 w 5246"/>
              <a:gd name="connsiteY76" fmla="*/ 3137 h 3203"/>
              <a:gd name="connsiteX77" fmla="*/ 4405 w 5246"/>
              <a:gd name="connsiteY77" fmla="*/ 3161 h 3203"/>
              <a:gd name="connsiteX78" fmla="*/ 4178 w 5246"/>
              <a:gd name="connsiteY78" fmla="*/ 3104 h 3203"/>
              <a:gd name="connsiteX79" fmla="*/ 3951 w 5246"/>
              <a:gd name="connsiteY79" fmla="*/ 3129 h 3203"/>
              <a:gd name="connsiteX80" fmla="*/ 3740 w 5246"/>
              <a:gd name="connsiteY80" fmla="*/ 3104 h 3203"/>
              <a:gd name="connsiteX81" fmla="*/ 3464 w 5246"/>
              <a:gd name="connsiteY81" fmla="*/ 3039 h 3203"/>
              <a:gd name="connsiteX82" fmla="*/ 3497 w 5246"/>
              <a:gd name="connsiteY82" fmla="*/ 2901 h 3203"/>
              <a:gd name="connsiteX83" fmla="*/ 3424 w 5246"/>
              <a:gd name="connsiteY83" fmla="*/ 2804 h 3203"/>
              <a:gd name="connsiteX84" fmla="*/ 3286 w 5246"/>
              <a:gd name="connsiteY84" fmla="*/ 2796 h 3203"/>
              <a:gd name="connsiteX85" fmla="*/ 3286 w 5246"/>
              <a:gd name="connsiteY85" fmla="*/ 2942 h 3203"/>
              <a:gd name="connsiteX86" fmla="*/ 3180 w 5246"/>
              <a:gd name="connsiteY86" fmla="*/ 3056 h 3203"/>
              <a:gd name="connsiteX87" fmla="*/ 3010 w 5246"/>
              <a:gd name="connsiteY87" fmla="*/ 3153 h 3203"/>
              <a:gd name="connsiteX88" fmla="*/ 2791 w 5246"/>
              <a:gd name="connsiteY88" fmla="*/ 3121 h 3203"/>
              <a:gd name="connsiteX89" fmla="*/ 2564 w 5246"/>
              <a:gd name="connsiteY89" fmla="*/ 3137 h 3203"/>
              <a:gd name="connsiteX90" fmla="*/ 2401 w 5246"/>
              <a:gd name="connsiteY90" fmla="*/ 3015 h 3203"/>
              <a:gd name="connsiteX91" fmla="*/ 2255 w 5246"/>
              <a:gd name="connsiteY91" fmla="*/ 2853 h 3203"/>
              <a:gd name="connsiteX92" fmla="*/ 2109 w 5246"/>
              <a:gd name="connsiteY92" fmla="*/ 3056 h 3203"/>
              <a:gd name="connsiteX93" fmla="*/ 1915 w 5246"/>
              <a:gd name="connsiteY93" fmla="*/ 3185 h 3203"/>
              <a:gd name="connsiteX94" fmla="*/ 1679 w 5246"/>
              <a:gd name="connsiteY94" fmla="*/ 3145 h 3203"/>
              <a:gd name="connsiteX95" fmla="*/ 1331 w 5246"/>
              <a:gd name="connsiteY95" fmla="*/ 3161 h 3203"/>
              <a:gd name="connsiteX96" fmla="*/ 1314 w 5246"/>
              <a:gd name="connsiteY96" fmla="*/ 3047 h 3203"/>
              <a:gd name="connsiteX97" fmla="*/ 1176 w 5246"/>
              <a:gd name="connsiteY97" fmla="*/ 2991 h 3203"/>
              <a:gd name="connsiteX98" fmla="*/ 1185 w 5246"/>
              <a:gd name="connsiteY98" fmla="*/ 2837 h 3203"/>
              <a:gd name="connsiteX99" fmla="*/ 1355 w 5246"/>
              <a:gd name="connsiteY99" fmla="*/ 2569 h 3203"/>
              <a:gd name="connsiteX100" fmla="*/ 1217 w 5246"/>
              <a:gd name="connsiteY100" fmla="*/ 2415 h 3203"/>
              <a:gd name="connsiteX101" fmla="*/ 1087 w 5246"/>
              <a:gd name="connsiteY101" fmla="*/ 2520 h 3203"/>
              <a:gd name="connsiteX102" fmla="*/ 982 w 5246"/>
              <a:gd name="connsiteY102" fmla="*/ 2520 h 3203"/>
              <a:gd name="connsiteX103" fmla="*/ 941 w 5246"/>
              <a:gd name="connsiteY103" fmla="*/ 2699 h 3203"/>
              <a:gd name="connsiteX104" fmla="*/ 957 w 5246"/>
              <a:gd name="connsiteY104" fmla="*/ 3096 h 3203"/>
              <a:gd name="connsiteX105" fmla="*/ 560 w 5246"/>
              <a:gd name="connsiteY105" fmla="*/ 3194 h 3203"/>
              <a:gd name="connsiteX106" fmla="*/ 398 w 5246"/>
              <a:gd name="connsiteY106" fmla="*/ 3177 h 3203"/>
              <a:gd name="connsiteX107" fmla="*/ 154 w 5246"/>
              <a:gd name="connsiteY107" fmla="*/ 3153 h 3203"/>
              <a:gd name="connsiteX108" fmla="*/ 130 w 5246"/>
              <a:gd name="connsiteY108" fmla="*/ 2999 h 3203"/>
              <a:gd name="connsiteX109" fmla="*/ 146 w 5246"/>
              <a:gd name="connsiteY109" fmla="*/ 2950 h 3203"/>
              <a:gd name="connsiteX0" fmla="*/ 146 w 5246"/>
              <a:gd name="connsiteY0" fmla="*/ 2950 h 3203"/>
              <a:gd name="connsiteX1" fmla="*/ 146 w 5246"/>
              <a:gd name="connsiteY1" fmla="*/ 2764 h 3203"/>
              <a:gd name="connsiteX2" fmla="*/ 187 w 5246"/>
              <a:gd name="connsiteY2" fmla="*/ 2682 h 3203"/>
              <a:gd name="connsiteX3" fmla="*/ 114 w 5246"/>
              <a:gd name="connsiteY3" fmla="*/ 2569 h 3203"/>
              <a:gd name="connsiteX4" fmla="*/ 89 w 5246"/>
              <a:gd name="connsiteY4" fmla="*/ 2536 h 3203"/>
              <a:gd name="connsiteX5" fmla="*/ 0 w 5246"/>
              <a:gd name="connsiteY5" fmla="*/ 2415 h 3203"/>
              <a:gd name="connsiteX6" fmla="*/ 49 w 5246"/>
              <a:gd name="connsiteY6" fmla="*/ 2042 h 3203"/>
              <a:gd name="connsiteX7" fmla="*/ 308 w 5246"/>
              <a:gd name="connsiteY7" fmla="*/ 1749 h 3203"/>
              <a:gd name="connsiteX8" fmla="*/ 527 w 5246"/>
              <a:gd name="connsiteY8" fmla="*/ 1717 h 3203"/>
              <a:gd name="connsiteX9" fmla="*/ 779 w 5246"/>
              <a:gd name="connsiteY9" fmla="*/ 1774 h 3203"/>
              <a:gd name="connsiteX10" fmla="*/ 982 w 5246"/>
              <a:gd name="connsiteY10" fmla="*/ 1920 h 3203"/>
              <a:gd name="connsiteX11" fmla="*/ 1038 w 5246"/>
              <a:gd name="connsiteY11" fmla="*/ 2082 h 3203"/>
              <a:gd name="connsiteX12" fmla="*/ 1071 w 5246"/>
              <a:gd name="connsiteY12" fmla="*/ 2334 h 3203"/>
              <a:gd name="connsiteX13" fmla="*/ 1095 w 5246"/>
              <a:gd name="connsiteY13" fmla="*/ 1717 h 3203"/>
              <a:gd name="connsiteX14" fmla="*/ 1079 w 5246"/>
              <a:gd name="connsiteY14" fmla="*/ 1701 h 3203"/>
              <a:gd name="connsiteX15" fmla="*/ 828 w 5246"/>
              <a:gd name="connsiteY15" fmla="*/ 1652 h 3203"/>
              <a:gd name="connsiteX16" fmla="*/ 787 w 5246"/>
              <a:gd name="connsiteY16" fmla="*/ 1319 h 3203"/>
              <a:gd name="connsiteX17" fmla="*/ 755 w 5246"/>
              <a:gd name="connsiteY17" fmla="*/ 1198 h 3203"/>
              <a:gd name="connsiteX18" fmla="*/ 763 w 5246"/>
              <a:gd name="connsiteY18" fmla="*/ 1109 h 3203"/>
              <a:gd name="connsiteX19" fmla="*/ 617 w 5246"/>
              <a:gd name="connsiteY19" fmla="*/ 1060 h 3203"/>
              <a:gd name="connsiteX20" fmla="*/ 552 w 5246"/>
              <a:gd name="connsiteY20" fmla="*/ 776 h 3203"/>
              <a:gd name="connsiteX21" fmla="*/ 714 w 5246"/>
              <a:gd name="connsiteY21" fmla="*/ 784 h 3203"/>
              <a:gd name="connsiteX22" fmla="*/ 811 w 5246"/>
              <a:gd name="connsiteY22" fmla="*/ 922 h 3203"/>
              <a:gd name="connsiteX23" fmla="*/ 852 w 5246"/>
              <a:gd name="connsiteY23" fmla="*/ 752 h 3203"/>
              <a:gd name="connsiteX24" fmla="*/ 1014 w 5246"/>
              <a:gd name="connsiteY24" fmla="*/ 873 h 3203"/>
              <a:gd name="connsiteX25" fmla="*/ 1160 w 5246"/>
              <a:gd name="connsiteY25" fmla="*/ 841 h 3203"/>
              <a:gd name="connsiteX26" fmla="*/ 1322 w 5246"/>
              <a:gd name="connsiteY26" fmla="*/ 849 h 3203"/>
              <a:gd name="connsiteX27" fmla="*/ 1395 w 5246"/>
              <a:gd name="connsiteY27" fmla="*/ 719 h 3203"/>
              <a:gd name="connsiteX28" fmla="*/ 1485 w 5246"/>
              <a:gd name="connsiteY28" fmla="*/ 881 h 3203"/>
              <a:gd name="connsiteX29" fmla="*/ 1655 w 5246"/>
              <a:gd name="connsiteY29" fmla="*/ 784 h 3203"/>
              <a:gd name="connsiteX30" fmla="*/ 1858 w 5246"/>
              <a:gd name="connsiteY30" fmla="*/ 841 h 3203"/>
              <a:gd name="connsiteX31" fmla="*/ 1712 w 5246"/>
              <a:gd name="connsiteY31" fmla="*/ 930 h 3203"/>
              <a:gd name="connsiteX32" fmla="*/ 1923 w 5246"/>
              <a:gd name="connsiteY32" fmla="*/ 938 h 3203"/>
              <a:gd name="connsiteX33" fmla="*/ 2077 w 5246"/>
              <a:gd name="connsiteY33" fmla="*/ 946 h 3203"/>
              <a:gd name="connsiteX34" fmla="*/ 2093 w 5246"/>
              <a:gd name="connsiteY34" fmla="*/ 760 h 3203"/>
              <a:gd name="connsiteX35" fmla="*/ 2093 w 5246"/>
              <a:gd name="connsiteY35" fmla="*/ 443 h 3203"/>
              <a:gd name="connsiteX36" fmla="*/ 2078 w 5246"/>
              <a:gd name="connsiteY36" fmla="*/ 430 h 3203"/>
              <a:gd name="connsiteX37" fmla="*/ 2012 w 5246"/>
              <a:gd name="connsiteY37" fmla="*/ 232 h 3203"/>
              <a:gd name="connsiteX38" fmla="*/ 2077 w 5246"/>
              <a:gd name="connsiteY38" fmla="*/ 111 h 3203"/>
              <a:gd name="connsiteX39" fmla="*/ 2580 w 5246"/>
              <a:gd name="connsiteY39" fmla="*/ 38 h 3203"/>
              <a:gd name="connsiteX40" fmla="*/ 2807 w 5246"/>
              <a:gd name="connsiteY40" fmla="*/ 54 h 3203"/>
              <a:gd name="connsiteX41" fmla="*/ 2937 w 5246"/>
              <a:gd name="connsiteY41" fmla="*/ 94 h 3203"/>
              <a:gd name="connsiteX42" fmla="*/ 3059 w 5246"/>
              <a:gd name="connsiteY42" fmla="*/ 200 h 3203"/>
              <a:gd name="connsiteX43" fmla="*/ 3083 w 5246"/>
              <a:gd name="connsiteY43" fmla="*/ 338 h 3203"/>
              <a:gd name="connsiteX44" fmla="*/ 3026 w 5246"/>
              <a:gd name="connsiteY44" fmla="*/ 468 h 3203"/>
              <a:gd name="connsiteX45" fmla="*/ 3018 w 5246"/>
              <a:gd name="connsiteY45" fmla="*/ 1133 h 3203"/>
              <a:gd name="connsiteX46" fmla="*/ 3132 w 5246"/>
              <a:gd name="connsiteY46" fmla="*/ 1141 h 3203"/>
              <a:gd name="connsiteX47" fmla="*/ 3278 w 5246"/>
              <a:gd name="connsiteY47" fmla="*/ 817 h 3203"/>
              <a:gd name="connsiteX48" fmla="*/ 3229 w 5246"/>
              <a:gd name="connsiteY48" fmla="*/ 508 h 3203"/>
              <a:gd name="connsiteX49" fmla="*/ 3269 w 5246"/>
              <a:gd name="connsiteY49" fmla="*/ 378 h 3203"/>
              <a:gd name="connsiteX50" fmla="*/ 3286 w 5246"/>
              <a:gd name="connsiteY50" fmla="*/ 314 h 3203"/>
              <a:gd name="connsiteX51" fmla="*/ 3326 w 5246"/>
              <a:gd name="connsiteY51" fmla="*/ 281 h 3203"/>
              <a:gd name="connsiteX52" fmla="*/ 3472 w 5246"/>
              <a:gd name="connsiteY52" fmla="*/ 265 h 3203"/>
              <a:gd name="connsiteX53" fmla="*/ 3602 w 5246"/>
              <a:gd name="connsiteY53" fmla="*/ 281 h 3203"/>
              <a:gd name="connsiteX54" fmla="*/ 3651 w 5246"/>
              <a:gd name="connsiteY54" fmla="*/ 338 h 3203"/>
              <a:gd name="connsiteX55" fmla="*/ 3781 w 5246"/>
              <a:gd name="connsiteY55" fmla="*/ 232 h 3203"/>
              <a:gd name="connsiteX56" fmla="*/ 4056 w 5246"/>
              <a:gd name="connsiteY56" fmla="*/ 346 h 3203"/>
              <a:gd name="connsiteX57" fmla="*/ 3943 w 5246"/>
              <a:gd name="connsiteY57" fmla="*/ 817 h 3203"/>
              <a:gd name="connsiteX58" fmla="*/ 4040 w 5246"/>
              <a:gd name="connsiteY58" fmla="*/ 1068 h 3203"/>
              <a:gd name="connsiteX59" fmla="*/ 4073 w 5246"/>
              <a:gd name="connsiteY59" fmla="*/ 1255 h 3203"/>
              <a:gd name="connsiteX60" fmla="*/ 4105 w 5246"/>
              <a:gd name="connsiteY60" fmla="*/ 1595 h 3203"/>
              <a:gd name="connsiteX61" fmla="*/ 4373 w 5246"/>
              <a:gd name="connsiteY61" fmla="*/ 1693 h 3203"/>
              <a:gd name="connsiteX62" fmla="*/ 4551 w 5246"/>
              <a:gd name="connsiteY62" fmla="*/ 1831 h 3203"/>
              <a:gd name="connsiteX63" fmla="*/ 4584 w 5246"/>
              <a:gd name="connsiteY63" fmla="*/ 1855 h 3203"/>
              <a:gd name="connsiteX64" fmla="*/ 4746 w 5246"/>
              <a:gd name="connsiteY64" fmla="*/ 2058 h 3203"/>
              <a:gd name="connsiteX65" fmla="*/ 4722 w 5246"/>
              <a:gd name="connsiteY65" fmla="*/ 2309 h 3203"/>
              <a:gd name="connsiteX66" fmla="*/ 4697 w 5246"/>
              <a:gd name="connsiteY66" fmla="*/ 2398 h 3203"/>
              <a:gd name="connsiteX67" fmla="*/ 4868 w 5246"/>
              <a:gd name="connsiteY67" fmla="*/ 2423 h 3203"/>
              <a:gd name="connsiteX68" fmla="*/ 5022 w 5246"/>
              <a:gd name="connsiteY68" fmla="*/ 2488 h 3203"/>
              <a:gd name="connsiteX69" fmla="*/ 5143 w 5246"/>
              <a:gd name="connsiteY69" fmla="*/ 2561 h 3203"/>
              <a:gd name="connsiteX70" fmla="*/ 5225 w 5246"/>
              <a:gd name="connsiteY70" fmla="*/ 2674 h 3203"/>
              <a:gd name="connsiteX71" fmla="*/ 5233 w 5246"/>
              <a:gd name="connsiteY71" fmla="*/ 2699 h 3203"/>
              <a:gd name="connsiteX72" fmla="*/ 5119 w 5246"/>
              <a:gd name="connsiteY72" fmla="*/ 2812 h 3203"/>
              <a:gd name="connsiteX73" fmla="*/ 4941 w 5246"/>
              <a:gd name="connsiteY73" fmla="*/ 2812 h 3203"/>
              <a:gd name="connsiteX74" fmla="*/ 4827 w 5246"/>
              <a:gd name="connsiteY74" fmla="*/ 2966 h 3203"/>
              <a:gd name="connsiteX75" fmla="*/ 4851 w 5246"/>
              <a:gd name="connsiteY75" fmla="*/ 3031 h 3203"/>
              <a:gd name="connsiteX76" fmla="*/ 4827 w 5246"/>
              <a:gd name="connsiteY76" fmla="*/ 3104 h 3203"/>
              <a:gd name="connsiteX77" fmla="*/ 4592 w 5246"/>
              <a:gd name="connsiteY77" fmla="*/ 3137 h 3203"/>
              <a:gd name="connsiteX78" fmla="*/ 4405 w 5246"/>
              <a:gd name="connsiteY78" fmla="*/ 3161 h 3203"/>
              <a:gd name="connsiteX79" fmla="*/ 4178 w 5246"/>
              <a:gd name="connsiteY79" fmla="*/ 3104 h 3203"/>
              <a:gd name="connsiteX80" fmla="*/ 3951 w 5246"/>
              <a:gd name="connsiteY80" fmla="*/ 3129 h 3203"/>
              <a:gd name="connsiteX81" fmla="*/ 3740 w 5246"/>
              <a:gd name="connsiteY81" fmla="*/ 3104 h 3203"/>
              <a:gd name="connsiteX82" fmla="*/ 3464 w 5246"/>
              <a:gd name="connsiteY82" fmla="*/ 3039 h 3203"/>
              <a:gd name="connsiteX83" fmla="*/ 3497 w 5246"/>
              <a:gd name="connsiteY83" fmla="*/ 2901 h 3203"/>
              <a:gd name="connsiteX84" fmla="*/ 3424 w 5246"/>
              <a:gd name="connsiteY84" fmla="*/ 2804 h 3203"/>
              <a:gd name="connsiteX85" fmla="*/ 3286 w 5246"/>
              <a:gd name="connsiteY85" fmla="*/ 2796 h 3203"/>
              <a:gd name="connsiteX86" fmla="*/ 3286 w 5246"/>
              <a:gd name="connsiteY86" fmla="*/ 2942 h 3203"/>
              <a:gd name="connsiteX87" fmla="*/ 3180 w 5246"/>
              <a:gd name="connsiteY87" fmla="*/ 3056 h 3203"/>
              <a:gd name="connsiteX88" fmla="*/ 3010 w 5246"/>
              <a:gd name="connsiteY88" fmla="*/ 3153 h 3203"/>
              <a:gd name="connsiteX89" fmla="*/ 2791 w 5246"/>
              <a:gd name="connsiteY89" fmla="*/ 3121 h 3203"/>
              <a:gd name="connsiteX90" fmla="*/ 2564 w 5246"/>
              <a:gd name="connsiteY90" fmla="*/ 3137 h 3203"/>
              <a:gd name="connsiteX91" fmla="*/ 2401 w 5246"/>
              <a:gd name="connsiteY91" fmla="*/ 3015 h 3203"/>
              <a:gd name="connsiteX92" fmla="*/ 2255 w 5246"/>
              <a:gd name="connsiteY92" fmla="*/ 2853 h 3203"/>
              <a:gd name="connsiteX93" fmla="*/ 2109 w 5246"/>
              <a:gd name="connsiteY93" fmla="*/ 3056 h 3203"/>
              <a:gd name="connsiteX94" fmla="*/ 1915 w 5246"/>
              <a:gd name="connsiteY94" fmla="*/ 3185 h 3203"/>
              <a:gd name="connsiteX95" fmla="*/ 1679 w 5246"/>
              <a:gd name="connsiteY95" fmla="*/ 3145 h 3203"/>
              <a:gd name="connsiteX96" fmla="*/ 1331 w 5246"/>
              <a:gd name="connsiteY96" fmla="*/ 3161 h 3203"/>
              <a:gd name="connsiteX97" fmla="*/ 1314 w 5246"/>
              <a:gd name="connsiteY97" fmla="*/ 3047 h 3203"/>
              <a:gd name="connsiteX98" fmla="*/ 1176 w 5246"/>
              <a:gd name="connsiteY98" fmla="*/ 2991 h 3203"/>
              <a:gd name="connsiteX99" fmla="*/ 1185 w 5246"/>
              <a:gd name="connsiteY99" fmla="*/ 2837 h 3203"/>
              <a:gd name="connsiteX100" fmla="*/ 1355 w 5246"/>
              <a:gd name="connsiteY100" fmla="*/ 2569 h 3203"/>
              <a:gd name="connsiteX101" fmla="*/ 1217 w 5246"/>
              <a:gd name="connsiteY101" fmla="*/ 2415 h 3203"/>
              <a:gd name="connsiteX102" fmla="*/ 1087 w 5246"/>
              <a:gd name="connsiteY102" fmla="*/ 2520 h 3203"/>
              <a:gd name="connsiteX103" fmla="*/ 982 w 5246"/>
              <a:gd name="connsiteY103" fmla="*/ 2520 h 3203"/>
              <a:gd name="connsiteX104" fmla="*/ 941 w 5246"/>
              <a:gd name="connsiteY104" fmla="*/ 2699 h 3203"/>
              <a:gd name="connsiteX105" fmla="*/ 957 w 5246"/>
              <a:gd name="connsiteY105" fmla="*/ 3096 h 3203"/>
              <a:gd name="connsiteX106" fmla="*/ 560 w 5246"/>
              <a:gd name="connsiteY106" fmla="*/ 3194 h 3203"/>
              <a:gd name="connsiteX107" fmla="*/ 398 w 5246"/>
              <a:gd name="connsiteY107" fmla="*/ 3177 h 3203"/>
              <a:gd name="connsiteX108" fmla="*/ 154 w 5246"/>
              <a:gd name="connsiteY108" fmla="*/ 3153 h 3203"/>
              <a:gd name="connsiteX109" fmla="*/ 130 w 5246"/>
              <a:gd name="connsiteY109" fmla="*/ 2999 h 3203"/>
              <a:gd name="connsiteX110" fmla="*/ 146 w 5246"/>
              <a:gd name="connsiteY110" fmla="*/ 2950 h 3203"/>
              <a:gd name="connsiteX0" fmla="*/ 146 w 5246"/>
              <a:gd name="connsiteY0" fmla="*/ 2950 h 3203"/>
              <a:gd name="connsiteX1" fmla="*/ 146 w 5246"/>
              <a:gd name="connsiteY1" fmla="*/ 2764 h 3203"/>
              <a:gd name="connsiteX2" fmla="*/ 187 w 5246"/>
              <a:gd name="connsiteY2" fmla="*/ 2682 h 3203"/>
              <a:gd name="connsiteX3" fmla="*/ 114 w 5246"/>
              <a:gd name="connsiteY3" fmla="*/ 2569 h 3203"/>
              <a:gd name="connsiteX4" fmla="*/ 89 w 5246"/>
              <a:gd name="connsiteY4" fmla="*/ 2536 h 3203"/>
              <a:gd name="connsiteX5" fmla="*/ 0 w 5246"/>
              <a:gd name="connsiteY5" fmla="*/ 2415 h 3203"/>
              <a:gd name="connsiteX6" fmla="*/ 49 w 5246"/>
              <a:gd name="connsiteY6" fmla="*/ 2042 h 3203"/>
              <a:gd name="connsiteX7" fmla="*/ 308 w 5246"/>
              <a:gd name="connsiteY7" fmla="*/ 1749 h 3203"/>
              <a:gd name="connsiteX8" fmla="*/ 527 w 5246"/>
              <a:gd name="connsiteY8" fmla="*/ 1717 h 3203"/>
              <a:gd name="connsiteX9" fmla="*/ 779 w 5246"/>
              <a:gd name="connsiteY9" fmla="*/ 1774 h 3203"/>
              <a:gd name="connsiteX10" fmla="*/ 982 w 5246"/>
              <a:gd name="connsiteY10" fmla="*/ 1920 h 3203"/>
              <a:gd name="connsiteX11" fmla="*/ 1038 w 5246"/>
              <a:gd name="connsiteY11" fmla="*/ 2082 h 3203"/>
              <a:gd name="connsiteX12" fmla="*/ 1071 w 5246"/>
              <a:gd name="connsiteY12" fmla="*/ 2334 h 3203"/>
              <a:gd name="connsiteX13" fmla="*/ 1095 w 5246"/>
              <a:gd name="connsiteY13" fmla="*/ 1717 h 3203"/>
              <a:gd name="connsiteX14" fmla="*/ 1079 w 5246"/>
              <a:gd name="connsiteY14" fmla="*/ 1701 h 3203"/>
              <a:gd name="connsiteX15" fmla="*/ 828 w 5246"/>
              <a:gd name="connsiteY15" fmla="*/ 1652 h 3203"/>
              <a:gd name="connsiteX16" fmla="*/ 787 w 5246"/>
              <a:gd name="connsiteY16" fmla="*/ 1319 h 3203"/>
              <a:gd name="connsiteX17" fmla="*/ 755 w 5246"/>
              <a:gd name="connsiteY17" fmla="*/ 1198 h 3203"/>
              <a:gd name="connsiteX18" fmla="*/ 763 w 5246"/>
              <a:gd name="connsiteY18" fmla="*/ 1109 h 3203"/>
              <a:gd name="connsiteX19" fmla="*/ 617 w 5246"/>
              <a:gd name="connsiteY19" fmla="*/ 1060 h 3203"/>
              <a:gd name="connsiteX20" fmla="*/ 552 w 5246"/>
              <a:gd name="connsiteY20" fmla="*/ 776 h 3203"/>
              <a:gd name="connsiteX21" fmla="*/ 714 w 5246"/>
              <a:gd name="connsiteY21" fmla="*/ 784 h 3203"/>
              <a:gd name="connsiteX22" fmla="*/ 811 w 5246"/>
              <a:gd name="connsiteY22" fmla="*/ 922 h 3203"/>
              <a:gd name="connsiteX23" fmla="*/ 852 w 5246"/>
              <a:gd name="connsiteY23" fmla="*/ 752 h 3203"/>
              <a:gd name="connsiteX24" fmla="*/ 1014 w 5246"/>
              <a:gd name="connsiteY24" fmla="*/ 873 h 3203"/>
              <a:gd name="connsiteX25" fmla="*/ 1160 w 5246"/>
              <a:gd name="connsiteY25" fmla="*/ 841 h 3203"/>
              <a:gd name="connsiteX26" fmla="*/ 1322 w 5246"/>
              <a:gd name="connsiteY26" fmla="*/ 849 h 3203"/>
              <a:gd name="connsiteX27" fmla="*/ 1395 w 5246"/>
              <a:gd name="connsiteY27" fmla="*/ 719 h 3203"/>
              <a:gd name="connsiteX28" fmla="*/ 1485 w 5246"/>
              <a:gd name="connsiteY28" fmla="*/ 881 h 3203"/>
              <a:gd name="connsiteX29" fmla="*/ 1655 w 5246"/>
              <a:gd name="connsiteY29" fmla="*/ 784 h 3203"/>
              <a:gd name="connsiteX30" fmla="*/ 1858 w 5246"/>
              <a:gd name="connsiteY30" fmla="*/ 841 h 3203"/>
              <a:gd name="connsiteX31" fmla="*/ 1712 w 5246"/>
              <a:gd name="connsiteY31" fmla="*/ 930 h 3203"/>
              <a:gd name="connsiteX32" fmla="*/ 1923 w 5246"/>
              <a:gd name="connsiteY32" fmla="*/ 938 h 3203"/>
              <a:gd name="connsiteX33" fmla="*/ 2077 w 5246"/>
              <a:gd name="connsiteY33" fmla="*/ 946 h 3203"/>
              <a:gd name="connsiteX34" fmla="*/ 2093 w 5246"/>
              <a:gd name="connsiteY34" fmla="*/ 760 h 3203"/>
              <a:gd name="connsiteX35" fmla="*/ 2093 w 5246"/>
              <a:gd name="connsiteY35" fmla="*/ 443 h 3203"/>
              <a:gd name="connsiteX36" fmla="*/ 2078 w 5246"/>
              <a:gd name="connsiteY36" fmla="*/ 430 h 3203"/>
              <a:gd name="connsiteX37" fmla="*/ 2012 w 5246"/>
              <a:gd name="connsiteY37" fmla="*/ 232 h 3203"/>
              <a:gd name="connsiteX38" fmla="*/ 2077 w 5246"/>
              <a:gd name="connsiteY38" fmla="*/ 111 h 3203"/>
              <a:gd name="connsiteX39" fmla="*/ 2580 w 5246"/>
              <a:gd name="connsiteY39" fmla="*/ 38 h 3203"/>
              <a:gd name="connsiteX40" fmla="*/ 2807 w 5246"/>
              <a:gd name="connsiteY40" fmla="*/ 54 h 3203"/>
              <a:gd name="connsiteX41" fmla="*/ 2937 w 5246"/>
              <a:gd name="connsiteY41" fmla="*/ 94 h 3203"/>
              <a:gd name="connsiteX42" fmla="*/ 3059 w 5246"/>
              <a:gd name="connsiteY42" fmla="*/ 200 h 3203"/>
              <a:gd name="connsiteX43" fmla="*/ 3083 w 5246"/>
              <a:gd name="connsiteY43" fmla="*/ 338 h 3203"/>
              <a:gd name="connsiteX44" fmla="*/ 3026 w 5246"/>
              <a:gd name="connsiteY44" fmla="*/ 468 h 3203"/>
              <a:gd name="connsiteX45" fmla="*/ 3018 w 5246"/>
              <a:gd name="connsiteY45" fmla="*/ 1133 h 3203"/>
              <a:gd name="connsiteX46" fmla="*/ 3132 w 5246"/>
              <a:gd name="connsiteY46" fmla="*/ 1141 h 3203"/>
              <a:gd name="connsiteX47" fmla="*/ 3214 w 5246"/>
              <a:gd name="connsiteY47" fmla="*/ 984 h 3203"/>
              <a:gd name="connsiteX48" fmla="*/ 3278 w 5246"/>
              <a:gd name="connsiteY48" fmla="*/ 817 h 3203"/>
              <a:gd name="connsiteX49" fmla="*/ 3229 w 5246"/>
              <a:gd name="connsiteY49" fmla="*/ 508 h 3203"/>
              <a:gd name="connsiteX50" fmla="*/ 3269 w 5246"/>
              <a:gd name="connsiteY50" fmla="*/ 378 h 3203"/>
              <a:gd name="connsiteX51" fmla="*/ 3286 w 5246"/>
              <a:gd name="connsiteY51" fmla="*/ 314 h 3203"/>
              <a:gd name="connsiteX52" fmla="*/ 3326 w 5246"/>
              <a:gd name="connsiteY52" fmla="*/ 281 h 3203"/>
              <a:gd name="connsiteX53" fmla="*/ 3472 w 5246"/>
              <a:gd name="connsiteY53" fmla="*/ 265 h 3203"/>
              <a:gd name="connsiteX54" fmla="*/ 3602 w 5246"/>
              <a:gd name="connsiteY54" fmla="*/ 281 h 3203"/>
              <a:gd name="connsiteX55" fmla="*/ 3651 w 5246"/>
              <a:gd name="connsiteY55" fmla="*/ 338 h 3203"/>
              <a:gd name="connsiteX56" fmla="*/ 3781 w 5246"/>
              <a:gd name="connsiteY56" fmla="*/ 232 h 3203"/>
              <a:gd name="connsiteX57" fmla="*/ 4056 w 5246"/>
              <a:gd name="connsiteY57" fmla="*/ 346 h 3203"/>
              <a:gd name="connsiteX58" fmla="*/ 3943 w 5246"/>
              <a:gd name="connsiteY58" fmla="*/ 817 h 3203"/>
              <a:gd name="connsiteX59" fmla="*/ 4040 w 5246"/>
              <a:gd name="connsiteY59" fmla="*/ 1068 h 3203"/>
              <a:gd name="connsiteX60" fmla="*/ 4073 w 5246"/>
              <a:gd name="connsiteY60" fmla="*/ 1255 h 3203"/>
              <a:gd name="connsiteX61" fmla="*/ 4105 w 5246"/>
              <a:gd name="connsiteY61" fmla="*/ 1595 h 3203"/>
              <a:gd name="connsiteX62" fmla="*/ 4373 w 5246"/>
              <a:gd name="connsiteY62" fmla="*/ 1693 h 3203"/>
              <a:gd name="connsiteX63" fmla="*/ 4551 w 5246"/>
              <a:gd name="connsiteY63" fmla="*/ 1831 h 3203"/>
              <a:gd name="connsiteX64" fmla="*/ 4584 w 5246"/>
              <a:gd name="connsiteY64" fmla="*/ 1855 h 3203"/>
              <a:gd name="connsiteX65" fmla="*/ 4746 w 5246"/>
              <a:gd name="connsiteY65" fmla="*/ 2058 h 3203"/>
              <a:gd name="connsiteX66" fmla="*/ 4722 w 5246"/>
              <a:gd name="connsiteY66" fmla="*/ 2309 h 3203"/>
              <a:gd name="connsiteX67" fmla="*/ 4697 w 5246"/>
              <a:gd name="connsiteY67" fmla="*/ 2398 h 3203"/>
              <a:gd name="connsiteX68" fmla="*/ 4868 w 5246"/>
              <a:gd name="connsiteY68" fmla="*/ 2423 h 3203"/>
              <a:gd name="connsiteX69" fmla="*/ 5022 w 5246"/>
              <a:gd name="connsiteY69" fmla="*/ 2488 h 3203"/>
              <a:gd name="connsiteX70" fmla="*/ 5143 w 5246"/>
              <a:gd name="connsiteY70" fmla="*/ 2561 h 3203"/>
              <a:gd name="connsiteX71" fmla="*/ 5225 w 5246"/>
              <a:gd name="connsiteY71" fmla="*/ 2674 h 3203"/>
              <a:gd name="connsiteX72" fmla="*/ 5233 w 5246"/>
              <a:gd name="connsiteY72" fmla="*/ 2699 h 3203"/>
              <a:gd name="connsiteX73" fmla="*/ 5119 w 5246"/>
              <a:gd name="connsiteY73" fmla="*/ 2812 h 3203"/>
              <a:gd name="connsiteX74" fmla="*/ 4941 w 5246"/>
              <a:gd name="connsiteY74" fmla="*/ 2812 h 3203"/>
              <a:gd name="connsiteX75" fmla="*/ 4827 w 5246"/>
              <a:gd name="connsiteY75" fmla="*/ 2966 h 3203"/>
              <a:gd name="connsiteX76" fmla="*/ 4851 w 5246"/>
              <a:gd name="connsiteY76" fmla="*/ 3031 h 3203"/>
              <a:gd name="connsiteX77" fmla="*/ 4827 w 5246"/>
              <a:gd name="connsiteY77" fmla="*/ 3104 h 3203"/>
              <a:gd name="connsiteX78" fmla="*/ 4592 w 5246"/>
              <a:gd name="connsiteY78" fmla="*/ 3137 h 3203"/>
              <a:gd name="connsiteX79" fmla="*/ 4405 w 5246"/>
              <a:gd name="connsiteY79" fmla="*/ 3161 h 3203"/>
              <a:gd name="connsiteX80" fmla="*/ 4178 w 5246"/>
              <a:gd name="connsiteY80" fmla="*/ 3104 h 3203"/>
              <a:gd name="connsiteX81" fmla="*/ 3951 w 5246"/>
              <a:gd name="connsiteY81" fmla="*/ 3129 h 3203"/>
              <a:gd name="connsiteX82" fmla="*/ 3740 w 5246"/>
              <a:gd name="connsiteY82" fmla="*/ 3104 h 3203"/>
              <a:gd name="connsiteX83" fmla="*/ 3464 w 5246"/>
              <a:gd name="connsiteY83" fmla="*/ 3039 h 3203"/>
              <a:gd name="connsiteX84" fmla="*/ 3497 w 5246"/>
              <a:gd name="connsiteY84" fmla="*/ 2901 h 3203"/>
              <a:gd name="connsiteX85" fmla="*/ 3424 w 5246"/>
              <a:gd name="connsiteY85" fmla="*/ 2804 h 3203"/>
              <a:gd name="connsiteX86" fmla="*/ 3286 w 5246"/>
              <a:gd name="connsiteY86" fmla="*/ 2796 h 3203"/>
              <a:gd name="connsiteX87" fmla="*/ 3286 w 5246"/>
              <a:gd name="connsiteY87" fmla="*/ 2942 h 3203"/>
              <a:gd name="connsiteX88" fmla="*/ 3180 w 5246"/>
              <a:gd name="connsiteY88" fmla="*/ 3056 h 3203"/>
              <a:gd name="connsiteX89" fmla="*/ 3010 w 5246"/>
              <a:gd name="connsiteY89" fmla="*/ 3153 h 3203"/>
              <a:gd name="connsiteX90" fmla="*/ 2791 w 5246"/>
              <a:gd name="connsiteY90" fmla="*/ 3121 h 3203"/>
              <a:gd name="connsiteX91" fmla="*/ 2564 w 5246"/>
              <a:gd name="connsiteY91" fmla="*/ 3137 h 3203"/>
              <a:gd name="connsiteX92" fmla="*/ 2401 w 5246"/>
              <a:gd name="connsiteY92" fmla="*/ 3015 h 3203"/>
              <a:gd name="connsiteX93" fmla="*/ 2255 w 5246"/>
              <a:gd name="connsiteY93" fmla="*/ 2853 h 3203"/>
              <a:gd name="connsiteX94" fmla="*/ 2109 w 5246"/>
              <a:gd name="connsiteY94" fmla="*/ 3056 h 3203"/>
              <a:gd name="connsiteX95" fmla="*/ 1915 w 5246"/>
              <a:gd name="connsiteY95" fmla="*/ 3185 h 3203"/>
              <a:gd name="connsiteX96" fmla="*/ 1679 w 5246"/>
              <a:gd name="connsiteY96" fmla="*/ 3145 h 3203"/>
              <a:gd name="connsiteX97" fmla="*/ 1331 w 5246"/>
              <a:gd name="connsiteY97" fmla="*/ 3161 h 3203"/>
              <a:gd name="connsiteX98" fmla="*/ 1314 w 5246"/>
              <a:gd name="connsiteY98" fmla="*/ 3047 h 3203"/>
              <a:gd name="connsiteX99" fmla="*/ 1176 w 5246"/>
              <a:gd name="connsiteY99" fmla="*/ 2991 h 3203"/>
              <a:gd name="connsiteX100" fmla="*/ 1185 w 5246"/>
              <a:gd name="connsiteY100" fmla="*/ 2837 h 3203"/>
              <a:gd name="connsiteX101" fmla="*/ 1355 w 5246"/>
              <a:gd name="connsiteY101" fmla="*/ 2569 h 3203"/>
              <a:gd name="connsiteX102" fmla="*/ 1217 w 5246"/>
              <a:gd name="connsiteY102" fmla="*/ 2415 h 3203"/>
              <a:gd name="connsiteX103" fmla="*/ 1087 w 5246"/>
              <a:gd name="connsiteY103" fmla="*/ 2520 h 3203"/>
              <a:gd name="connsiteX104" fmla="*/ 982 w 5246"/>
              <a:gd name="connsiteY104" fmla="*/ 2520 h 3203"/>
              <a:gd name="connsiteX105" fmla="*/ 941 w 5246"/>
              <a:gd name="connsiteY105" fmla="*/ 2699 h 3203"/>
              <a:gd name="connsiteX106" fmla="*/ 957 w 5246"/>
              <a:gd name="connsiteY106" fmla="*/ 3096 h 3203"/>
              <a:gd name="connsiteX107" fmla="*/ 560 w 5246"/>
              <a:gd name="connsiteY107" fmla="*/ 3194 h 3203"/>
              <a:gd name="connsiteX108" fmla="*/ 398 w 5246"/>
              <a:gd name="connsiteY108" fmla="*/ 3177 h 3203"/>
              <a:gd name="connsiteX109" fmla="*/ 154 w 5246"/>
              <a:gd name="connsiteY109" fmla="*/ 3153 h 3203"/>
              <a:gd name="connsiteX110" fmla="*/ 130 w 5246"/>
              <a:gd name="connsiteY110" fmla="*/ 2999 h 3203"/>
              <a:gd name="connsiteX111" fmla="*/ 146 w 5246"/>
              <a:gd name="connsiteY111" fmla="*/ 2950 h 3203"/>
              <a:gd name="connsiteX0" fmla="*/ 146 w 5246"/>
              <a:gd name="connsiteY0" fmla="*/ 2950 h 3203"/>
              <a:gd name="connsiteX1" fmla="*/ 146 w 5246"/>
              <a:gd name="connsiteY1" fmla="*/ 2764 h 3203"/>
              <a:gd name="connsiteX2" fmla="*/ 187 w 5246"/>
              <a:gd name="connsiteY2" fmla="*/ 2682 h 3203"/>
              <a:gd name="connsiteX3" fmla="*/ 114 w 5246"/>
              <a:gd name="connsiteY3" fmla="*/ 2569 h 3203"/>
              <a:gd name="connsiteX4" fmla="*/ 89 w 5246"/>
              <a:gd name="connsiteY4" fmla="*/ 2536 h 3203"/>
              <a:gd name="connsiteX5" fmla="*/ 0 w 5246"/>
              <a:gd name="connsiteY5" fmla="*/ 2415 h 3203"/>
              <a:gd name="connsiteX6" fmla="*/ 49 w 5246"/>
              <a:gd name="connsiteY6" fmla="*/ 2042 h 3203"/>
              <a:gd name="connsiteX7" fmla="*/ 308 w 5246"/>
              <a:gd name="connsiteY7" fmla="*/ 1749 h 3203"/>
              <a:gd name="connsiteX8" fmla="*/ 527 w 5246"/>
              <a:gd name="connsiteY8" fmla="*/ 1717 h 3203"/>
              <a:gd name="connsiteX9" fmla="*/ 779 w 5246"/>
              <a:gd name="connsiteY9" fmla="*/ 1774 h 3203"/>
              <a:gd name="connsiteX10" fmla="*/ 982 w 5246"/>
              <a:gd name="connsiteY10" fmla="*/ 1920 h 3203"/>
              <a:gd name="connsiteX11" fmla="*/ 1038 w 5246"/>
              <a:gd name="connsiteY11" fmla="*/ 2082 h 3203"/>
              <a:gd name="connsiteX12" fmla="*/ 1071 w 5246"/>
              <a:gd name="connsiteY12" fmla="*/ 2334 h 3203"/>
              <a:gd name="connsiteX13" fmla="*/ 1095 w 5246"/>
              <a:gd name="connsiteY13" fmla="*/ 1717 h 3203"/>
              <a:gd name="connsiteX14" fmla="*/ 1079 w 5246"/>
              <a:gd name="connsiteY14" fmla="*/ 1701 h 3203"/>
              <a:gd name="connsiteX15" fmla="*/ 828 w 5246"/>
              <a:gd name="connsiteY15" fmla="*/ 1652 h 3203"/>
              <a:gd name="connsiteX16" fmla="*/ 787 w 5246"/>
              <a:gd name="connsiteY16" fmla="*/ 1319 h 3203"/>
              <a:gd name="connsiteX17" fmla="*/ 755 w 5246"/>
              <a:gd name="connsiteY17" fmla="*/ 1198 h 3203"/>
              <a:gd name="connsiteX18" fmla="*/ 763 w 5246"/>
              <a:gd name="connsiteY18" fmla="*/ 1109 h 3203"/>
              <a:gd name="connsiteX19" fmla="*/ 617 w 5246"/>
              <a:gd name="connsiteY19" fmla="*/ 1060 h 3203"/>
              <a:gd name="connsiteX20" fmla="*/ 552 w 5246"/>
              <a:gd name="connsiteY20" fmla="*/ 776 h 3203"/>
              <a:gd name="connsiteX21" fmla="*/ 714 w 5246"/>
              <a:gd name="connsiteY21" fmla="*/ 784 h 3203"/>
              <a:gd name="connsiteX22" fmla="*/ 811 w 5246"/>
              <a:gd name="connsiteY22" fmla="*/ 922 h 3203"/>
              <a:gd name="connsiteX23" fmla="*/ 852 w 5246"/>
              <a:gd name="connsiteY23" fmla="*/ 752 h 3203"/>
              <a:gd name="connsiteX24" fmla="*/ 1014 w 5246"/>
              <a:gd name="connsiteY24" fmla="*/ 873 h 3203"/>
              <a:gd name="connsiteX25" fmla="*/ 1160 w 5246"/>
              <a:gd name="connsiteY25" fmla="*/ 841 h 3203"/>
              <a:gd name="connsiteX26" fmla="*/ 1322 w 5246"/>
              <a:gd name="connsiteY26" fmla="*/ 849 h 3203"/>
              <a:gd name="connsiteX27" fmla="*/ 1395 w 5246"/>
              <a:gd name="connsiteY27" fmla="*/ 719 h 3203"/>
              <a:gd name="connsiteX28" fmla="*/ 1485 w 5246"/>
              <a:gd name="connsiteY28" fmla="*/ 881 h 3203"/>
              <a:gd name="connsiteX29" fmla="*/ 1655 w 5246"/>
              <a:gd name="connsiteY29" fmla="*/ 784 h 3203"/>
              <a:gd name="connsiteX30" fmla="*/ 1858 w 5246"/>
              <a:gd name="connsiteY30" fmla="*/ 841 h 3203"/>
              <a:gd name="connsiteX31" fmla="*/ 1712 w 5246"/>
              <a:gd name="connsiteY31" fmla="*/ 930 h 3203"/>
              <a:gd name="connsiteX32" fmla="*/ 1923 w 5246"/>
              <a:gd name="connsiteY32" fmla="*/ 938 h 3203"/>
              <a:gd name="connsiteX33" fmla="*/ 2077 w 5246"/>
              <a:gd name="connsiteY33" fmla="*/ 946 h 3203"/>
              <a:gd name="connsiteX34" fmla="*/ 2093 w 5246"/>
              <a:gd name="connsiteY34" fmla="*/ 760 h 3203"/>
              <a:gd name="connsiteX35" fmla="*/ 2093 w 5246"/>
              <a:gd name="connsiteY35" fmla="*/ 443 h 3203"/>
              <a:gd name="connsiteX36" fmla="*/ 2078 w 5246"/>
              <a:gd name="connsiteY36" fmla="*/ 430 h 3203"/>
              <a:gd name="connsiteX37" fmla="*/ 2012 w 5246"/>
              <a:gd name="connsiteY37" fmla="*/ 232 h 3203"/>
              <a:gd name="connsiteX38" fmla="*/ 2077 w 5246"/>
              <a:gd name="connsiteY38" fmla="*/ 111 h 3203"/>
              <a:gd name="connsiteX39" fmla="*/ 2580 w 5246"/>
              <a:gd name="connsiteY39" fmla="*/ 38 h 3203"/>
              <a:gd name="connsiteX40" fmla="*/ 2807 w 5246"/>
              <a:gd name="connsiteY40" fmla="*/ 54 h 3203"/>
              <a:gd name="connsiteX41" fmla="*/ 2937 w 5246"/>
              <a:gd name="connsiteY41" fmla="*/ 94 h 3203"/>
              <a:gd name="connsiteX42" fmla="*/ 3059 w 5246"/>
              <a:gd name="connsiteY42" fmla="*/ 200 h 3203"/>
              <a:gd name="connsiteX43" fmla="*/ 3083 w 5246"/>
              <a:gd name="connsiteY43" fmla="*/ 338 h 3203"/>
              <a:gd name="connsiteX44" fmla="*/ 3026 w 5246"/>
              <a:gd name="connsiteY44" fmla="*/ 468 h 3203"/>
              <a:gd name="connsiteX45" fmla="*/ 3018 w 5246"/>
              <a:gd name="connsiteY45" fmla="*/ 1133 h 3203"/>
              <a:gd name="connsiteX46" fmla="*/ 3132 w 5246"/>
              <a:gd name="connsiteY46" fmla="*/ 1141 h 3203"/>
              <a:gd name="connsiteX47" fmla="*/ 3214 w 5246"/>
              <a:gd name="connsiteY47" fmla="*/ 984 h 3203"/>
              <a:gd name="connsiteX48" fmla="*/ 3278 w 5246"/>
              <a:gd name="connsiteY48" fmla="*/ 817 h 3203"/>
              <a:gd name="connsiteX49" fmla="*/ 3229 w 5246"/>
              <a:gd name="connsiteY49" fmla="*/ 508 h 3203"/>
              <a:gd name="connsiteX50" fmla="*/ 3269 w 5246"/>
              <a:gd name="connsiteY50" fmla="*/ 378 h 3203"/>
              <a:gd name="connsiteX51" fmla="*/ 3286 w 5246"/>
              <a:gd name="connsiteY51" fmla="*/ 314 h 3203"/>
              <a:gd name="connsiteX52" fmla="*/ 3326 w 5246"/>
              <a:gd name="connsiteY52" fmla="*/ 281 h 3203"/>
              <a:gd name="connsiteX53" fmla="*/ 3472 w 5246"/>
              <a:gd name="connsiteY53" fmla="*/ 265 h 3203"/>
              <a:gd name="connsiteX54" fmla="*/ 3602 w 5246"/>
              <a:gd name="connsiteY54" fmla="*/ 281 h 3203"/>
              <a:gd name="connsiteX55" fmla="*/ 3651 w 5246"/>
              <a:gd name="connsiteY55" fmla="*/ 338 h 3203"/>
              <a:gd name="connsiteX56" fmla="*/ 3781 w 5246"/>
              <a:gd name="connsiteY56" fmla="*/ 232 h 3203"/>
              <a:gd name="connsiteX57" fmla="*/ 4056 w 5246"/>
              <a:gd name="connsiteY57" fmla="*/ 346 h 3203"/>
              <a:gd name="connsiteX58" fmla="*/ 3943 w 5246"/>
              <a:gd name="connsiteY58" fmla="*/ 817 h 3203"/>
              <a:gd name="connsiteX59" fmla="*/ 4040 w 5246"/>
              <a:gd name="connsiteY59" fmla="*/ 1068 h 3203"/>
              <a:gd name="connsiteX60" fmla="*/ 4073 w 5246"/>
              <a:gd name="connsiteY60" fmla="*/ 1255 h 3203"/>
              <a:gd name="connsiteX61" fmla="*/ 4105 w 5246"/>
              <a:gd name="connsiteY61" fmla="*/ 1595 h 3203"/>
              <a:gd name="connsiteX62" fmla="*/ 4373 w 5246"/>
              <a:gd name="connsiteY62" fmla="*/ 1693 h 3203"/>
              <a:gd name="connsiteX63" fmla="*/ 4551 w 5246"/>
              <a:gd name="connsiteY63" fmla="*/ 1831 h 3203"/>
              <a:gd name="connsiteX64" fmla="*/ 4584 w 5246"/>
              <a:gd name="connsiteY64" fmla="*/ 1855 h 3203"/>
              <a:gd name="connsiteX65" fmla="*/ 4746 w 5246"/>
              <a:gd name="connsiteY65" fmla="*/ 2058 h 3203"/>
              <a:gd name="connsiteX66" fmla="*/ 4722 w 5246"/>
              <a:gd name="connsiteY66" fmla="*/ 2309 h 3203"/>
              <a:gd name="connsiteX67" fmla="*/ 4697 w 5246"/>
              <a:gd name="connsiteY67" fmla="*/ 2398 h 3203"/>
              <a:gd name="connsiteX68" fmla="*/ 4868 w 5246"/>
              <a:gd name="connsiteY68" fmla="*/ 2423 h 3203"/>
              <a:gd name="connsiteX69" fmla="*/ 5022 w 5246"/>
              <a:gd name="connsiteY69" fmla="*/ 2488 h 3203"/>
              <a:gd name="connsiteX70" fmla="*/ 5143 w 5246"/>
              <a:gd name="connsiteY70" fmla="*/ 2561 h 3203"/>
              <a:gd name="connsiteX71" fmla="*/ 5225 w 5246"/>
              <a:gd name="connsiteY71" fmla="*/ 2674 h 3203"/>
              <a:gd name="connsiteX72" fmla="*/ 5233 w 5246"/>
              <a:gd name="connsiteY72" fmla="*/ 2699 h 3203"/>
              <a:gd name="connsiteX73" fmla="*/ 5119 w 5246"/>
              <a:gd name="connsiteY73" fmla="*/ 2812 h 3203"/>
              <a:gd name="connsiteX74" fmla="*/ 4941 w 5246"/>
              <a:gd name="connsiteY74" fmla="*/ 2812 h 3203"/>
              <a:gd name="connsiteX75" fmla="*/ 4827 w 5246"/>
              <a:gd name="connsiteY75" fmla="*/ 2966 h 3203"/>
              <a:gd name="connsiteX76" fmla="*/ 4851 w 5246"/>
              <a:gd name="connsiteY76" fmla="*/ 3031 h 3203"/>
              <a:gd name="connsiteX77" fmla="*/ 4827 w 5246"/>
              <a:gd name="connsiteY77" fmla="*/ 3104 h 3203"/>
              <a:gd name="connsiteX78" fmla="*/ 4592 w 5246"/>
              <a:gd name="connsiteY78" fmla="*/ 3137 h 3203"/>
              <a:gd name="connsiteX79" fmla="*/ 4405 w 5246"/>
              <a:gd name="connsiteY79" fmla="*/ 3161 h 3203"/>
              <a:gd name="connsiteX80" fmla="*/ 4178 w 5246"/>
              <a:gd name="connsiteY80" fmla="*/ 3104 h 3203"/>
              <a:gd name="connsiteX81" fmla="*/ 3951 w 5246"/>
              <a:gd name="connsiteY81" fmla="*/ 3129 h 3203"/>
              <a:gd name="connsiteX82" fmla="*/ 3740 w 5246"/>
              <a:gd name="connsiteY82" fmla="*/ 3104 h 3203"/>
              <a:gd name="connsiteX83" fmla="*/ 3464 w 5246"/>
              <a:gd name="connsiteY83" fmla="*/ 3039 h 3203"/>
              <a:gd name="connsiteX84" fmla="*/ 3497 w 5246"/>
              <a:gd name="connsiteY84" fmla="*/ 2901 h 3203"/>
              <a:gd name="connsiteX85" fmla="*/ 3424 w 5246"/>
              <a:gd name="connsiteY85" fmla="*/ 2804 h 3203"/>
              <a:gd name="connsiteX86" fmla="*/ 3286 w 5246"/>
              <a:gd name="connsiteY86" fmla="*/ 2796 h 3203"/>
              <a:gd name="connsiteX87" fmla="*/ 3286 w 5246"/>
              <a:gd name="connsiteY87" fmla="*/ 2942 h 3203"/>
              <a:gd name="connsiteX88" fmla="*/ 3180 w 5246"/>
              <a:gd name="connsiteY88" fmla="*/ 3056 h 3203"/>
              <a:gd name="connsiteX89" fmla="*/ 3010 w 5246"/>
              <a:gd name="connsiteY89" fmla="*/ 3153 h 3203"/>
              <a:gd name="connsiteX90" fmla="*/ 2791 w 5246"/>
              <a:gd name="connsiteY90" fmla="*/ 3121 h 3203"/>
              <a:gd name="connsiteX91" fmla="*/ 2564 w 5246"/>
              <a:gd name="connsiteY91" fmla="*/ 3137 h 3203"/>
              <a:gd name="connsiteX92" fmla="*/ 2401 w 5246"/>
              <a:gd name="connsiteY92" fmla="*/ 3015 h 3203"/>
              <a:gd name="connsiteX93" fmla="*/ 2255 w 5246"/>
              <a:gd name="connsiteY93" fmla="*/ 2853 h 3203"/>
              <a:gd name="connsiteX94" fmla="*/ 2109 w 5246"/>
              <a:gd name="connsiteY94" fmla="*/ 3056 h 3203"/>
              <a:gd name="connsiteX95" fmla="*/ 1915 w 5246"/>
              <a:gd name="connsiteY95" fmla="*/ 3185 h 3203"/>
              <a:gd name="connsiteX96" fmla="*/ 1679 w 5246"/>
              <a:gd name="connsiteY96" fmla="*/ 3145 h 3203"/>
              <a:gd name="connsiteX97" fmla="*/ 1331 w 5246"/>
              <a:gd name="connsiteY97" fmla="*/ 3161 h 3203"/>
              <a:gd name="connsiteX98" fmla="*/ 1314 w 5246"/>
              <a:gd name="connsiteY98" fmla="*/ 3047 h 3203"/>
              <a:gd name="connsiteX99" fmla="*/ 1176 w 5246"/>
              <a:gd name="connsiteY99" fmla="*/ 2991 h 3203"/>
              <a:gd name="connsiteX100" fmla="*/ 1185 w 5246"/>
              <a:gd name="connsiteY100" fmla="*/ 2837 h 3203"/>
              <a:gd name="connsiteX101" fmla="*/ 1355 w 5246"/>
              <a:gd name="connsiteY101" fmla="*/ 2569 h 3203"/>
              <a:gd name="connsiteX102" fmla="*/ 1217 w 5246"/>
              <a:gd name="connsiteY102" fmla="*/ 2415 h 3203"/>
              <a:gd name="connsiteX103" fmla="*/ 1087 w 5246"/>
              <a:gd name="connsiteY103" fmla="*/ 2520 h 3203"/>
              <a:gd name="connsiteX104" fmla="*/ 982 w 5246"/>
              <a:gd name="connsiteY104" fmla="*/ 2520 h 3203"/>
              <a:gd name="connsiteX105" fmla="*/ 941 w 5246"/>
              <a:gd name="connsiteY105" fmla="*/ 2699 h 3203"/>
              <a:gd name="connsiteX106" fmla="*/ 957 w 5246"/>
              <a:gd name="connsiteY106" fmla="*/ 3096 h 3203"/>
              <a:gd name="connsiteX107" fmla="*/ 560 w 5246"/>
              <a:gd name="connsiteY107" fmla="*/ 3194 h 3203"/>
              <a:gd name="connsiteX108" fmla="*/ 398 w 5246"/>
              <a:gd name="connsiteY108" fmla="*/ 3177 h 3203"/>
              <a:gd name="connsiteX109" fmla="*/ 154 w 5246"/>
              <a:gd name="connsiteY109" fmla="*/ 3153 h 3203"/>
              <a:gd name="connsiteX110" fmla="*/ 130 w 5246"/>
              <a:gd name="connsiteY110" fmla="*/ 2999 h 3203"/>
              <a:gd name="connsiteX111" fmla="*/ 146 w 5246"/>
              <a:gd name="connsiteY111" fmla="*/ 2950 h 3203"/>
              <a:gd name="connsiteX0" fmla="*/ 146 w 5246"/>
              <a:gd name="connsiteY0" fmla="*/ 2950 h 3203"/>
              <a:gd name="connsiteX1" fmla="*/ 146 w 5246"/>
              <a:gd name="connsiteY1" fmla="*/ 2764 h 3203"/>
              <a:gd name="connsiteX2" fmla="*/ 187 w 5246"/>
              <a:gd name="connsiteY2" fmla="*/ 2682 h 3203"/>
              <a:gd name="connsiteX3" fmla="*/ 114 w 5246"/>
              <a:gd name="connsiteY3" fmla="*/ 2569 h 3203"/>
              <a:gd name="connsiteX4" fmla="*/ 89 w 5246"/>
              <a:gd name="connsiteY4" fmla="*/ 2536 h 3203"/>
              <a:gd name="connsiteX5" fmla="*/ 0 w 5246"/>
              <a:gd name="connsiteY5" fmla="*/ 2415 h 3203"/>
              <a:gd name="connsiteX6" fmla="*/ 49 w 5246"/>
              <a:gd name="connsiteY6" fmla="*/ 2042 h 3203"/>
              <a:gd name="connsiteX7" fmla="*/ 308 w 5246"/>
              <a:gd name="connsiteY7" fmla="*/ 1749 h 3203"/>
              <a:gd name="connsiteX8" fmla="*/ 527 w 5246"/>
              <a:gd name="connsiteY8" fmla="*/ 1717 h 3203"/>
              <a:gd name="connsiteX9" fmla="*/ 779 w 5246"/>
              <a:gd name="connsiteY9" fmla="*/ 1774 h 3203"/>
              <a:gd name="connsiteX10" fmla="*/ 982 w 5246"/>
              <a:gd name="connsiteY10" fmla="*/ 1920 h 3203"/>
              <a:gd name="connsiteX11" fmla="*/ 1038 w 5246"/>
              <a:gd name="connsiteY11" fmla="*/ 2082 h 3203"/>
              <a:gd name="connsiteX12" fmla="*/ 1071 w 5246"/>
              <a:gd name="connsiteY12" fmla="*/ 2334 h 3203"/>
              <a:gd name="connsiteX13" fmla="*/ 1095 w 5246"/>
              <a:gd name="connsiteY13" fmla="*/ 1717 h 3203"/>
              <a:gd name="connsiteX14" fmla="*/ 1079 w 5246"/>
              <a:gd name="connsiteY14" fmla="*/ 1701 h 3203"/>
              <a:gd name="connsiteX15" fmla="*/ 828 w 5246"/>
              <a:gd name="connsiteY15" fmla="*/ 1652 h 3203"/>
              <a:gd name="connsiteX16" fmla="*/ 787 w 5246"/>
              <a:gd name="connsiteY16" fmla="*/ 1319 h 3203"/>
              <a:gd name="connsiteX17" fmla="*/ 755 w 5246"/>
              <a:gd name="connsiteY17" fmla="*/ 1198 h 3203"/>
              <a:gd name="connsiteX18" fmla="*/ 763 w 5246"/>
              <a:gd name="connsiteY18" fmla="*/ 1109 h 3203"/>
              <a:gd name="connsiteX19" fmla="*/ 617 w 5246"/>
              <a:gd name="connsiteY19" fmla="*/ 1060 h 3203"/>
              <a:gd name="connsiteX20" fmla="*/ 552 w 5246"/>
              <a:gd name="connsiteY20" fmla="*/ 776 h 3203"/>
              <a:gd name="connsiteX21" fmla="*/ 714 w 5246"/>
              <a:gd name="connsiteY21" fmla="*/ 784 h 3203"/>
              <a:gd name="connsiteX22" fmla="*/ 811 w 5246"/>
              <a:gd name="connsiteY22" fmla="*/ 922 h 3203"/>
              <a:gd name="connsiteX23" fmla="*/ 852 w 5246"/>
              <a:gd name="connsiteY23" fmla="*/ 752 h 3203"/>
              <a:gd name="connsiteX24" fmla="*/ 1014 w 5246"/>
              <a:gd name="connsiteY24" fmla="*/ 873 h 3203"/>
              <a:gd name="connsiteX25" fmla="*/ 1160 w 5246"/>
              <a:gd name="connsiteY25" fmla="*/ 841 h 3203"/>
              <a:gd name="connsiteX26" fmla="*/ 1322 w 5246"/>
              <a:gd name="connsiteY26" fmla="*/ 849 h 3203"/>
              <a:gd name="connsiteX27" fmla="*/ 1395 w 5246"/>
              <a:gd name="connsiteY27" fmla="*/ 719 h 3203"/>
              <a:gd name="connsiteX28" fmla="*/ 1485 w 5246"/>
              <a:gd name="connsiteY28" fmla="*/ 881 h 3203"/>
              <a:gd name="connsiteX29" fmla="*/ 1655 w 5246"/>
              <a:gd name="connsiteY29" fmla="*/ 784 h 3203"/>
              <a:gd name="connsiteX30" fmla="*/ 1858 w 5246"/>
              <a:gd name="connsiteY30" fmla="*/ 841 h 3203"/>
              <a:gd name="connsiteX31" fmla="*/ 1712 w 5246"/>
              <a:gd name="connsiteY31" fmla="*/ 930 h 3203"/>
              <a:gd name="connsiteX32" fmla="*/ 1923 w 5246"/>
              <a:gd name="connsiteY32" fmla="*/ 938 h 3203"/>
              <a:gd name="connsiteX33" fmla="*/ 2077 w 5246"/>
              <a:gd name="connsiteY33" fmla="*/ 946 h 3203"/>
              <a:gd name="connsiteX34" fmla="*/ 2093 w 5246"/>
              <a:gd name="connsiteY34" fmla="*/ 760 h 3203"/>
              <a:gd name="connsiteX35" fmla="*/ 2093 w 5246"/>
              <a:gd name="connsiteY35" fmla="*/ 443 h 3203"/>
              <a:gd name="connsiteX36" fmla="*/ 2078 w 5246"/>
              <a:gd name="connsiteY36" fmla="*/ 430 h 3203"/>
              <a:gd name="connsiteX37" fmla="*/ 2012 w 5246"/>
              <a:gd name="connsiteY37" fmla="*/ 232 h 3203"/>
              <a:gd name="connsiteX38" fmla="*/ 2077 w 5246"/>
              <a:gd name="connsiteY38" fmla="*/ 111 h 3203"/>
              <a:gd name="connsiteX39" fmla="*/ 2580 w 5246"/>
              <a:gd name="connsiteY39" fmla="*/ 38 h 3203"/>
              <a:gd name="connsiteX40" fmla="*/ 2807 w 5246"/>
              <a:gd name="connsiteY40" fmla="*/ 54 h 3203"/>
              <a:gd name="connsiteX41" fmla="*/ 2937 w 5246"/>
              <a:gd name="connsiteY41" fmla="*/ 94 h 3203"/>
              <a:gd name="connsiteX42" fmla="*/ 3059 w 5246"/>
              <a:gd name="connsiteY42" fmla="*/ 200 h 3203"/>
              <a:gd name="connsiteX43" fmla="*/ 3083 w 5246"/>
              <a:gd name="connsiteY43" fmla="*/ 338 h 3203"/>
              <a:gd name="connsiteX44" fmla="*/ 3026 w 5246"/>
              <a:gd name="connsiteY44" fmla="*/ 468 h 3203"/>
              <a:gd name="connsiteX45" fmla="*/ 3018 w 5246"/>
              <a:gd name="connsiteY45" fmla="*/ 1133 h 3203"/>
              <a:gd name="connsiteX46" fmla="*/ 3132 w 5246"/>
              <a:gd name="connsiteY46" fmla="*/ 1141 h 3203"/>
              <a:gd name="connsiteX47" fmla="*/ 3214 w 5246"/>
              <a:gd name="connsiteY47" fmla="*/ 984 h 3203"/>
              <a:gd name="connsiteX48" fmla="*/ 3278 w 5246"/>
              <a:gd name="connsiteY48" fmla="*/ 817 h 3203"/>
              <a:gd name="connsiteX49" fmla="*/ 3229 w 5246"/>
              <a:gd name="connsiteY49" fmla="*/ 508 h 3203"/>
              <a:gd name="connsiteX50" fmla="*/ 3269 w 5246"/>
              <a:gd name="connsiteY50" fmla="*/ 378 h 3203"/>
              <a:gd name="connsiteX51" fmla="*/ 3286 w 5246"/>
              <a:gd name="connsiteY51" fmla="*/ 314 h 3203"/>
              <a:gd name="connsiteX52" fmla="*/ 3326 w 5246"/>
              <a:gd name="connsiteY52" fmla="*/ 281 h 3203"/>
              <a:gd name="connsiteX53" fmla="*/ 3472 w 5246"/>
              <a:gd name="connsiteY53" fmla="*/ 265 h 3203"/>
              <a:gd name="connsiteX54" fmla="*/ 3602 w 5246"/>
              <a:gd name="connsiteY54" fmla="*/ 281 h 3203"/>
              <a:gd name="connsiteX55" fmla="*/ 3651 w 5246"/>
              <a:gd name="connsiteY55" fmla="*/ 338 h 3203"/>
              <a:gd name="connsiteX56" fmla="*/ 3781 w 5246"/>
              <a:gd name="connsiteY56" fmla="*/ 232 h 3203"/>
              <a:gd name="connsiteX57" fmla="*/ 4056 w 5246"/>
              <a:gd name="connsiteY57" fmla="*/ 346 h 3203"/>
              <a:gd name="connsiteX58" fmla="*/ 3943 w 5246"/>
              <a:gd name="connsiteY58" fmla="*/ 817 h 3203"/>
              <a:gd name="connsiteX59" fmla="*/ 4040 w 5246"/>
              <a:gd name="connsiteY59" fmla="*/ 1068 h 3203"/>
              <a:gd name="connsiteX60" fmla="*/ 4073 w 5246"/>
              <a:gd name="connsiteY60" fmla="*/ 1255 h 3203"/>
              <a:gd name="connsiteX61" fmla="*/ 4105 w 5246"/>
              <a:gd name="connsiteY61" fmla="*/ 1595 h 3203"/>
              <a:gd name="connsiteX62" fmla="*/ 4373 w 5246"/>
              <a:gd name="connsiteY62" fmla="*/ 1693 h 3203"/>
              <a:gd name="connsiteX63" fmla="*/ 4551 w 5246"/>
              <a:gd name="connsiteY63" fmla="*/ 1831 h 3203"/>
              <a:gd name="connsiteX64" fmla="*/ 4584 w 5246"/>
              <a:gd name="connsiteY64" fmla="*/ 1855 h 3203"/>
              <a:gd name="connsiteX65" fmla="*/ 4746 w 5246"/>
              <a:gd name="connsiteY65" fmla="*/ 2058 h 3203"/>
              <a:gd name="connsiteX66" fmla="*/ 4722 w 5246"/>
              <a:gd name="connsiteY66" fmla="*/ 2309 h 3203"/>
              <a:gd name="connsiteX67" fmla="*/ 4697 w 5246"/>
              <a:gd name="connsiteY67" fmla="*/ 2398 h 3203"/>
              <a:gd name="connsiteX68" fmla="*/ 4868 w 5246"/>
              <a:gd name="connsiteY68" fmla="*/ 2423 h 3203"/>
              <a:gd name="connsiteX69" fmla="*/ 5022 w 5246"/>
              <a:gd name="connsiteY69" fmla="*/ 2488 h 3203"/>
              <a:gd name="connsiteX70" fmla="*/ 5143 w 5246"/>
              <a:gd name="connsiteY70" fmla="*/ 2561 h 3203"/>
              <a:gd name="connsiteX71" fmla="*/ 5225 w 5246"/>
              <a:gd name="connsiteY71" fmla="*/ 2674 h 3203"/>
              <a:gd name="connsiteX72" fmla="*/ 5233 w 5246"/>
              <a:gd name="connsiteY72" fmla="*/ 2699 h 3203"/>
              <a:gd name="connsiteX73" fmla="*/ 5119 w 5246"/>
              <a:gd name="connsiteY73" fmla="*/ 2812 h 3203"/>
              <a:gd name="connsiteX74" fmla="*/ 4941 w 5246"/>
              <a:gd name="connsiteY74" fmla="*/ 2812 h 3203"/>
              <a:gd name="connsiteX75" fmla="*/ 4827 w 5246"/>
              <a:gd name="connsiteY75" fmla="*/ 2966 h 3203"/>
              <a:gd name="connsiteX76" fmla="*/ 4851 w 5246"/>
              <a:gd name="connsiteY76" fmla="*/ 3031 h 3203"/>
              <a:gd name="connsiteX77" fmla="*/ 4827 w 5246"/>
              <a:gd name="connsiteY77" fmla="*/ 3104 h 3203"/>
              <a:gd name="connsiteX78" fmla="*/ 4592 w 5246"/>
              <a:gd name="connsiteY78" fmla="*/ 3137 h 3203"/>
              <a:gd name="connsiteX79" fmla="*/ 4405 w 5246"/>
              <a:gd name="connsiteY79" fmla="*/ 3161 h 3203"/>
              <a:gd name="connsiteX80" fmla="*/ 4178 w 5246"/>
              <a:gd name="connsiteY80" fmla="*/ 3104 h 3203"/>
              <a:gd name="connsiteX81" fmla="*/ 3951 w 5246"/>
              <a:gd name="connsiteY81" fmla="*/ 3129 h 3203"/>
              <a:gd name="connsiteX82" fmla="*/ 3740 w 5246"/>
              <a:gd name="connsiteY82" fmla="*/ 3104 h 3203"/>
              <a:gd name="connsiteX83" fmla="*/ 3464 w 5246"/>
              <a:gd name="connsiteY83" fmla="*/ 3039 h 3203"/>
              <a:gd name="connsiteX84" fmla="*/ 3497 w 5246"/>
              <a:gd name="connsiteY84" fmla="*/ 2901 h 3203"/>
              <a:gd name="connsiteX85" fmla="*/ 3424 w 5246"/>
              <a:gd name="connsiteY85" fmla="*/ 2804 h 3203"/>
              <a:gd name="connsiteX86" fmla="*/ 3286 w 5246"/>
              <a:gd name="connsiteY86" fmla="*/ 2796 h 3203"/>
              <a:gd name="connsiteX87" fmla="*/ 3286 w 5246"/>
              <a:gd name="connsiteY87" fmla="*/ 2942 h 3203"/>
              <a:gd name="connsiteX88" fmla="*/ 3180 w 5246"/>
              <a:gd name="connsiteY88" fmla="*/ 3056 h 3203"/>
              <a:gd name="connsiteX89" fmla="*/ 3010 w 5246"/>
              <a:gd name="connsiteY89" fmla="*/ 3153 h 3203"/>
              <a:gd name="connsiteX90" fmla="*/ 2791 w 5246"/>
              <a:gd name="connsiteY90" fmla="*/ 3121 h 3203"/>
              <a:gd name="connsiteX91" fmla="*/ 2564 w 5246"/>
              <a:gd name="connsiteY91" fmla="*/ 3137 h 3203"/>
              <a:gd name="connsiteX92" fmla="*/ 2401 w 5246"/>
              <a:gd name="connsiteY92" fmla="*/ 3015 h 3203"/>
              <a:gd name="connsiteX93" fmla="*/ 2255 w 5246"/>
              <a:gd name="connsiteY93" fmla="*/ 2853 h 3203"/>
              <a:gd name="connsiteX94" fmla="*/ 2109 w 5246"/>
              <a:gd name="connsiteY94" fmla="*/ 3056 h 3203"/>
              <a:gd name="connsiteX95" fmla="*/ 1915 w 5246"/>
              <a:gd name="connsiteY95" fmla="*/ 3185 h 3203"/>
              <a:gd name="connsiteX96" fmla="*/ 1679 w 5246"/>
              <a:gd name="connsiteY96" fmla="*/ 3145 h 3203"/>
              <a:gd name="connsiteX97" fmla="*/ 1331 w 5246"/>
              <a:gd name="connsiteY97" fmla="*/ 3161 h 3203"/>
              <a:gd name="connsiteX98" fmla="*/ 1314 w 5246"/>
              <a:gd name="connsiteY98" fmla="*/ 3047 h 3203"/>
              <a:gd name="connsiteX99" fmla="*/ 1176 w 5246"/>
              <a:gd name="connsiteY99" fmla="*/ 2991 h 3203"/>
              <a:gd name="connsiteX100" fmla="*/ 1185 w 5246"/>
              <a:gd name="connsiteY100" fmla="*/ 2837 h 3203"/>
              <a:gd name="connsiteX101" fmla="*/ 1355 w 5246"/>
              <a:gd name="connsiteY101" fmla="*/ 2569 h 3203"/>
              <a:gd name="connsiteX102" fmla="*/ 1217 w 5246"/>
              <a:gd name="connsiteY102" fmla="*/ 2415 h 3203"/>
              <a:gd name="connsiteX103" fmla="*/ 1087 w 5246"/>
              <a:gd name="connsiteY103" fmla="*/ 2520 h 3203"/>
              <a:gd name="connsiteX104" fmla="*/ 982 w 5246"/>
              <a:gd name="connsiteY104" fmla="*/ 2520 h 3203"/>
              <a:gd name="connsiteX105" fmla="*/ 941 w 5246"/>
              <a:gd name="connsiteY105" fmla="*/ 2699 h 3203"/>
              <a:gd name="connsiteX106" fmla="*/ 957 w 5246"/>
              <a:gd name="connsiteY106" fmla="*/ 3096 h 3203"/>
              <a:gd name="connsiteX107" fmla="*/ 560 w 5246"/>
              <a:gd name="connsiteY107" fmla="*/ 3194 h 3203"/>
              <a:gd name="connsiteX108" fmla="*/ 398 w 5246"/>
              <a:gd name="connsiteY108" fmla="*/ 3177 h 3203"/>
              <a:gd name="connsiteX109" fmla="*/ 154 w 5246"/>
              <a:gd name="connsiteY109" fmla="*/ 3153 h 3203"/>
              <a:gd name="connsiteX110" fmla="*/ 130 w 5246"/>
              <a:gd name="connsiteY110" fmla="*/ 2999 h 3203"/>
              <a:gd name="connsiteX111" fmla="*/ 146 w 5246"/>
              <a:gd name="connsiteY111" fmla="*/ 2950 h 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246" h="3203">
                <a:moveTo>
                  <a:pt x="146" y="2950"/>
                </a:moveTo>
                <a:cubicBezTo>
                  <a:pt x="149" y="2874"/>
                  <a:pt x="129" y="2838"/>
                  <a:pt x="146" y="2764"/>
                </a:cubicBezTo>
                <a:cubicBezTo>
                  <a:pt x="152" y="2739"/>
                  <a:pt x="187" y="2682"/>
                  <a:pt x="187" y="2682"/>
                </a:cubicBezTo>
                <a:cubicBezTo>
                  <a:pt x="184" y="2639"/>
                  <a:pt x="126" y="2611"/>
                  <a:pt x="114" y="2569"/>
                </a:cubicBezTo>
                <a:cubicBezTo>
                  <a:pt x="91" y="2542"/>
                  <a:pt x="108" y="2562"/>
                  <a:pt x="89" y="2536"/>
                </a:cubicBezTo>
                <a:cubicBezTo>
                  <a:pt x="42" y="2497"/>
                  <a:pt x="28" y="2471"/>
                  <a:pt x="0" y="2415"/>
                </a:cubicBezTo>
                <a:cubicBezTo>
                  <a:pt x="3" y="2318"/>
                  <a:pt x="44" y="2139"/>
                  <a:pt x="49" y="2042"/>
                </a:cubicBezTo>
                <a:cubicBezTo>
                  <a:pt x="100" y="1931"/>
                  <a:pt x="220" y="1804"/>
                  <a:pt x="308" y="1749"/>
                </a:cubicBezTo>
                <a:cubicBezTo>
                  <a:pt x="376" y="1745"/>
                  <a:pt x="459" y="1720"/>
                  <a:pt x="527" y="1717"/>
                </a:cubicBezTo>
                <a:cubicBezTo>
                  <a:pt x="605" y="1721"/>
                  <a:pt x="703" y="1740"/>
                  <a:pt x="779" y="1774"/>
                </a:cubicBezTo>
                <a:cubicBezTo>
                  <a:pt x="855" y="1808"/>
                  <a:pt x="939" y="1869"/>
                  <a:pt x="982" y="1920"/>
                </a:cubicBezTo>
                <a:cubicBezTo>
                  <a:pt x="1025" y="1971"/>
                  <a:pt x="1023" y="2013"/>
                  <a:pt x="1038" y="2082"/>
                </a:cubicBezTo>
                <a:cubicBezTo>
                  <a:pt x="1053" y="2151"/>
                  <a:pt x="1062" y="2395"/>
                  <a:pt x="1071" y="2334"/>
                </a:cubicBezTo>
                <a:cubicBezTo>
                  <a:pt x="1080" y="2273"/>
                  <a:pt x="1094" y="1822"/>
                  <a:pt x="1095" y="1717"/>
                </a:cubicBezTo>
                <a:cubicBezTo>
                  <a:pt x="1096" y="1612"/>
                  <a:pt x="1123" y="1712"/>
                  <a:pt x="1079" y="1701"/>
                </a:cubicBezTo>
                <a:cubicBezTo>
                  <a:pt x="1035" y="1690"/>
                  <a:pt x="877" y="1716"/>
                  <a:pt x="828" y="1652"/>
                </a:cubicBezTo>
                <a:cubicBezTo>
                  <a:pt x="779" y="1588"/>
                  <a:pt x="799" y="1395"/>
                  <a:pt x="787" y="1319"/>
                </a:cubicBezTo>
                <a:cubicBezTo>
                  <a:pt x="775" y="1243"/>
                  <a:pt x="759" y="1233"/>
                  <a:pt x="755" y="1198"/>
                </a:cubicBezTo>
                <a:cubicBezTo>
                  <a:pt x="751" y="1163"/>
                  <a:pt x="786" y="1132"/>
                  <a:pt x="763" y="1109"/>
                </a:cubicBezTo>
                <a:cubicBezTo>
                  <a:pt x="739" y="1032"/>
                  <a:pt x="649" y="1134"/>
                  <a:pt x="617" y="1060"/>
                </a:cubicBezTo>
                <a:cubicBezTo>
                  <a:pt x="596" y="952"/>
                  <a:pt x="451" y="841"/>
                  <a:pt x="552" y="776"/>
                </a:cubicBezTo>
                <a:cubicBezTo>
                  <a:pt x="609" y="784"/>
                  <a:pt x="658" y="772"/>
                  <a:pt x="714" y="784"/>
                </a:cubicBezTo>
                <a:cubicBezTo>
                  <a:pt x="723" y="786"/>
                  <a:pt x="802" y="918"/>
                  <a:pt x="811" y="922"/>
                </a:cubicBezTo>
                <a:cubicBezTo>
                  <a:pt x="859" y="942"/>
                  <a:pt x="802" y="742"/>
                  <a:pt x="852" y="752"/>
                </a:cubicBezTo>
                <a:cubicBezTo>
                  <a:pt x="898" y="781"/>
                  <a:pt x="957" y="880"/>
                  <a:pt x="1014" y="873"/>
                </a:cubicBezTo>
                <a:cubicBezTo>
                  <a:pt x="1049" y="856"/>
                  <a:pt x="1134" y="874"/>
                  <a:pt x="1160" y="841"/>
                </a:cubicBezTo>
                <a:cubicBezTo>
                  <a:pt x="1186" y="808"/>
                  <a:pt x="1281" y="862"/>
                  <a:pt x="1322" y="849"/>
                </a:cubicBezTo>
                <a:cubicBezTo>
                  <a:pt x="1368" y="803"/>
                  <a:pt x="1336" y="735"/>
                  <a:pt x="1395" y="719"/>
                </a:cubicBezTo>
                <a:cubicBezTo>
                  <a:pt x="1453" y="703"/>
                  <a:pt x="1425" y="889"/>
                  <a:pt x="1485" y="881"/>
                </a:cubicBezTo>
                <a:cubicBezTo>
                  <a:pt x="1545" y="893"/>
                  <a:pt x="1593" y="791"/>
                  <a:pt x="1655" y="784"/>
                </a:cubicBezTo>
                <a:cubicBezTo>
                  <a:pt x="1717" y="777"/>
                  <a:pt x="1849" y="817"/>
                  <a:pt x="1858" y="841"/>
                </a:cubicBezTo>
                <a:cubicBezTo>
                  <a:pt x="1867" y="865"/>
                  <a:pt x="1701" y="914"/>
                  <a:pt x="1712" y="930"/>
                </a:cubicBezTo>
                <a:cubicBezTo>
                  <a:pt x="1723" y="946"/>
                  <a:pt x="1862" y="935"/>
                  <a:pt x="1923" y="938"/>
                </a:cubicBezTo>
                <a:cubicBezTo>
                  <a:pt x="2013" y="973"/>
                  <a:pt x="2049" y="976"/>
                  <a:pt x="2077" y="946"/>
                </a:cubicBezTo>
                <a:cubicBezTo>
                  <a:pt x="2105" y="916"/>
                  <a:pt x="2090" y="844"/>
                  <a:pt x="2093" y="760"/>
                </a:cubicBezTo>
                <a:cubicBezTo>
                  <a:pt x="2081" y="675"/>
                  <a:pt x="2119" y="547"/>
                  <a:pt x="2093" y="443"/>
                </a:cubicBezTo>
                <a:cubicBezTo>
                  <a:pt x="2091" y="388"/>
                  <a:pt x="2091" y="465"/>
                  <a:pt x="2078" y="430"/>
                </a:cubicBezTo>
                <a:cubicBezTo>
                  <a:pt x="2065" y="395"/>
                  <a:pt x="2012" y="285"/>
                  <a:pt x="2012" y="232"/>
                </a:cubicBezTo>
                <a:cubicBezTo>
                  <a:pt x="2015" y="215"/>
                  <a:pt x="2077" y="111"/>
                  <a:pt x="2077" y="111"/>
                </a:cubicBezTo>
                <a:cubicBezTo>
                  <a:pt x="2243" y="0"/>
                  <a:pt x="2397" y="48"/>
                  <a:pt x="2580" y="38"/>
                </a:cubicBezTo>
                <a:cubicBezTo>
                  <a:pt x="2696" y="15"/>
                  <a:pt x="2639" y="48"/>
                  <a:pt x="2807" y="54"/>
                </a:cubicBezTo>
                <a:cubicBezTo>
                  <a:pt x="2866" y="92"/>
                  <a:pt x="2888" y="33"/>
                  <a:pt x="2937" y="94"/>
                </a:cubicBezTo>
                <a:cubicBezTo>
                  <a:pt x="2979" y="118"/>
                  <a:pt x="3035" y="174"/>
                  <a:pt x="3059" y="200"/>
                </a:cubicBezTo>
                <a:cubicBezTo>
                  <a:pt x="3080" y="283"/>
                  <a:pt x="3052" y="282"/>
                  <a:pt x="3083" y="338"/>
                </a:cubicBezTo>
                <a:cubicBezTo>
                  <a:pt x="3087" y="380"/>
                  <a:pt x="3036" y="327"/>
                  <a:pt x="3026" y="468"/>
                </a:cubicBezTo>
                <a:cubicBezTo>
                  <a:pt x="3015" y="600"/>
                  <a:pt x="3000" y="1021"/>
                  <a:pt x="3018" y="1133"/>
                </a:cubicBezTo>
                <a:cubicBezTo>
                  <a:pt x="3024" y="1141"/>
                  <a:pt x="3123" y="1136"/>
                  <a:pt x="3132" y="1141"/>
                </a:cubicBezTo>
                <a:cubicBezTo>
                  <a:pt x="3165" y="1116"/>
                  <a:pt x="3153" y="1001"/>
                  <a:pt x="3214" y="984"/>
                </a:cubicBezTo>
                <a:cubicBezTo>
                  <a:pt x="3234" y="894"/>
                  <a:pt x="3276" y="896"/>
                  <a:pt x="3278" y="817"/>
                </a:cubicBezTo>
                <a:cubicBezTo>
                  <a:pt x="3294" y="712"/>
                  <a:pt x="3230" y="581"/>
                  <a:pt x="3229" y="508"/>
                </a:cubicBezTo>
                <a:cubicBezTo>
                  <a:pt x="3253" y="502"/>
                  <a:pt x="3248" y="391"/>
                  <a:pt x="3269" y="378"/>
                </a:cubicBezTo>
                <a:cubicBezTo>
                  <a:pt x="3271" y="377"/>
                  <a:pt x="3285" y="316"/>
                  <a:pt x="3286" y="314"/>
                </a:cubicBezTo>
                <a:cubicBezTo>
                  <a:pt x="3292" y="303"/>
                  <a:pt x="3317" y="286"/>
                  <a:pt x="3326" y="281"/>
                </a:cubicBezTo>
                <a:cubicBezTo>
                  <a:pt x="3364" y="262"/>
                  <a:pt x="3460" y="266"/>
                  <a:pt x="3472" y="265"/>
                </a:cubicBezTo>
                <a:cubicBezTo>
                  <a:pt x="3518" y="262"/>
                  <a:pt x="3550" y="286"/>
                  <a:pt x="3602" y="281"/>
                </a:cubicBezTo>
                <a:cubicBezTo>
                  <a:pt x="3632" y="293"/>
                  <a:pt x="3621" y="346"/>
                  <a:pt x="3651" y="338"/>
                </a:cubicBezTo>
                <a:cubicBezTo>
                  <a:pt x="3681" y="330"/>
                  <a:pt x="3714" y="231"/>
                  <a:pt x="3781" y="232"/>
                </a:cubicBezTo>
                <a:cubicBezTo>
                  <a:pt x="3967" y="243"/>
                  <a:pt x="4007" y="248"/>
                  <a:pt x="4056" y="346"/>
                </a:cubicBezTo>
                <a:cubicBezTo>
                  <a:pt x="4083" y="443"/>
                  <a:pt x="3946" y="697"/>
                  <a:pt x="3943" y="817"/>
                </a:cubicBezTo>
                <a:cubicBezTo>
                  <a:pt x="3946" y="901"/>
                  <a:pt x="4033" y="985"/>
                  <a:pt x="4040" y="1068"/>
                </a:cubicBezTo>
                <a:cubicBezTo>
                  <a:pt x="4041" y="1080"/>
                  <a:pt x="4070" y="1243"/>
                  <a:pt x="4073" y="1255"/>
                </a:cubicBezTo>
                <a:cubicBezTo>
                  <a:pt x="4084" y="1321"/>
                  <a:pt x="4073" y="1549"/>
                  <a:pt x="4105" y="1595"/>
                </a:cubicBezTo>
                <a:cubicBezTo>
                  <a:pt x="4159" y="1664"/>
                  <a:pt x="4310" y="1671"/>
                  <a:pt x="4373" y="1693"/>
                </a:cubicBezTo>
                <a:cubicBezTo>
                  <a:pt x="4447" y="1732"/>
                  <a:pt x="4516" y="1804"/>
                  <a:pt x="4551" y="1831"/>
                </a:cubicBezTo>
                <a:cubicBezTo>
                  <a:pt x="4561" y="1841"/>
                  <a:pt x="4574" y="1845"/>
                  <a:pt x="4584" y="1855"/>
                </a:cubicBezTo>
                <a:cubicBezTo>
                  <a:pt x="4635" y="1906"/>
                  <a:pt x="4721" y="1990"/>
                  <a:pt x="4746" y="2058"/>
                </a:cubicBezTo>
                <a:cubicBezTo>
                  <a:pt x="4749" y="2147"/>
                  <a:pt x="4711" y="2221"/>
                  <a:pt x="4722" y="2309"/>
                </a:cubicBezTo>
                <a:cubicBezTo>
                  <a:pt x="4726" y="2356"/>
                  <a:pt x="4674" y="2387"/>
                  <a:pt x="4697" y="2398"/>
                </a:cubicBezTo>
                <a:cubicBezTo>
                  <a:pt x="4721" y="2417"/>
                  <a:pt x="4814" y="2408"/>
                  <a:pt x="4868" y="2423"/>
                </a:cubicBezTo>
                <a:cubicBezTo>
                  <a:pt x="4916" y="2440"/>
                  <a:pt x="4976" y="2465"/>
                  <a:pt x="5022" y="2488"/>
                </a:cubicBezTo>
                <a:cubicBezTo>
                  <a:pt x="5068" y="2511"/>
                  <a:pt x="5109" y="2530"/>
                  <a:pt x="5143" y="2561"/>
                </a:cubicBezTo>
                <a:cubicBezTo>
                  <a:pt x="5246" y="2581"/>
                  <a:pt x="5158" y="2631"/>
                  <a:pt x="5225" y="2674"/>
                </a:cubicBezTo>
                <a:cubicBezTo>
                  <a:pt x="5228" y="2682"/>
                  <a:pt x="5233" y="2690"/>
                  <a:pt x="5233" y="2699"/>
                </a:cubicBezTo>
                <a:cubicBezTo>
                  <a:pt x="5216" y="2711"/>
                  <a:pt x="5168" y="2793"/>
                  <a:pt x="5119" y="2812"/>
                </a:cubicBezTo>
                <a:cubicBezTo>
                  <a:pt x="5070" y="2831"/>
                  <a:pt x="4990" y="2786"/>
                  <a:pt x="4941" y="2812"/>
                </a:cubicBezTo>
                <a:cubicBezTo>
                  <a:pt x="4913" y="2847"/>
                  <a:pt x="4832" y="2924"/>
                  <a:pt x="4827" y="2966"/>
                </a:cubicBezTo>
                <a:cubicBezTo>
                  <a:pt x="4819" y="3004"/>
                  <a:pt x="4851" y="3008"/>
                  <a:pt x="4851" y="3031"/>
                </a:cubicBezTo>
                <a:cubicBezTo>
                  <a:pt x="4851" y="3054"/>
                  <a:pt x="4870" y="3086"/>
                  <a:pt x="4827" y="3104"/>
                </a:cubicBezTo>
                <a:cubicBezTo>
                  <a:pt x="4771" y="3142"/>
                  <a:pt x="4661" y="3126"/>
                  <a:pt x="4592" y="3137"/>
                </a:cubicBezTo>
                <a:cubicBezTo>
                  <a:pt x="4499" y="3168"/>
                  <a:pt x="4651" y="3123"/>
                  <a:pt x="4405" y="3161"/>
                </a:cubicBezTo>
                <a:cubicBezTo>
                  <a:pt x="4321" y="3174"/>
                  <a:pt x="4262" y="3092"/>
                  <a:pt x="4178" y="3104"/>
                </a:cubicBezTo>
                <a:cubicBezTo>
                  <a:pt x="4113" y="3100"/>
                  <a:pt x="4024" y="3129"/>
                  <a:pt x="3951" y="3129"/>
                </a:cubicBezTo>
                <a:cubicBezTo>
                  <a:pt x="3878" y="3129"/>
                  <a:pt x="3821" y="3119"/>
                  <a:pt x="3740" y="3104"/>
                </a:cubicBezTo>
                <a:cubicBezTo>
                  <a:pt x="3659" y="3089"/>
                  <a:pt x="3504" y="3073"/>
                  <a:pt x="3464" y="3039"/>
                </a:cubicBezTo>
                <a:cubicBezTo>
                  <a:pt x="3424" y="3005"/>
                  <a:pt x="3504" y="2940"/>
                  <a:pt x="3497" y="2901"/>
                </a:cubicBezTo>
                <a:cubicBezTo>
                  <a:pt x="3489" y="2868"/>
                  <a:pt x="3459" y="2821"/>
                  <a:pt x="3424" y="2804"/>
                </a:cubicBezTo>
                <a:cubicBezTo>
                  <a:pt x="3389" y="2787"/>
                  <a:pt x="3309" y="2773"/>
                  <a:pt x="3286" y="2796"/>
                </a:cubicBezTo>
                <a:cubicBezTo>
                  <a:pt x="3263" y="2819"/>
                  <a:pt x="3304" y="2899"/>
                  <a:pt x="3286" y="2942"/>
                </a:cubicBezTo>
                <a:cubicBezTo>
                  <a:pt x="3268" y="2985"/>
                  <a:pt x="3226" y="3021"/>
                  <a:pt x="3180" y="3056"/>
                </a:cubicBezTo>
                <a:cubicBezTo>
                  <a:pt x="3134" y="3091"/>
                  <a:pt x="3075" y="3142"/>
                  <a:pt x="3010" y="3153"/>
                </a:cubicBezTo>
                <a:cubicBezTo>
                  <a:pt x="2945" y="3164"/>
                  <a:pt x="2865" y="3124"/>
                  <a:pt x="2791" y="3121"/>
                </a:cubicBezTo>
                <a:cubicBezTo>
                  <a:pt x="2717" y="3118"/>
                  <a:pt x="2629" y="3155"/>
                  <a:pt x="2564" y="3137"/>
                </a:cubicBezTo>
                <a:cubicBezTo>
                  <a:pt x="2497" y="3139"/>
                  <a:pt x="2466" y="3006"/>
                  <a:pt x="2401" y="3015"/>
                </a:cubicBezTo>
                <a:cubicBezTo>
                  <a:pt x="2349" y="2968"/>
                  <a:pt x="2304" y="2846"/>
                  <a:pt x="2255" y="2853"/>
                </a:cubicBezTo>
                <a:cubicBezTo>
                  <a:pt x="2206" y="2860"/>
                  <a:pt x="2166" y="3001"/>
                  <a:pt x="2109" y="3056"/>
                </a:cubicBezTo>
                <a:cubicBezTo>
                  <a:pt x="2052" y="3111"/>
                  <a:pt x="1987" y="3170"/>
                  <a:pt x="1915" y="3185"/>
                </a:cubicBezTo>
                <a:cubicBezTo>
                  <a:pt x="1843" y="3200"/>
                  <a:pt x="1776" y="3149"/>
                  <a:pt x="1679" y="3145"/>
                </a:cubicBezTo>
                <a:cubicBezTo>
                  <a:pt x="1436" y="3157"/>
                  <a:pt x="1574" y="3156"/>
                  <a:pt x="1331" y="3161"/>
                </a:cubicBezTo>
                <a:cubicBezTo>
                  <a:pt x="1274" y="3170"/>
                  <a:pt x="1371" y="3038"/>
                  <a:pt x="1314" y="3047"/>
                </a:cubicBezTo>
                <a:cubicBezTo>
                  <a:pt x="1286" y="3033"/>
                  <a:pt x="1197" y="3026"/>
                  <a:pt x="1176" y="2991"/>
                </a:cubicBezTo>
                <a:cubicBezTo>
                  <a:pt x="1155" y="2956"/>
                  <a:pt x="1155" y="2907"/>
                  <a:pt x="1185" y="2837"/>
                </a:cubicBezTo>
                <a:cubicBezTo>
                  <a:pt x="1215" y="2767"/>
                  <a:pt x="1350" y="2639"/>
                  <a:pt x="1355" y="2569"/>
                </a:cubicBezTo>
                <a:cubicBezTo>
                  <a:pt x="1360" y="2499"/>
                  <a:pt x="1262" y="2423"/>
                  <a:pt x="1217" y="2415"/>
                </a:cubicBezTo>
                <a:cubicBezTo>
                  <a:pt x="1172" y="2407"/>
                  <a:pt x="1126" y="2503"/>
                  <a:pt x="1087" y="2520"/>
                </a:cubicBezTo>
                <a:cubicBezTo>
                  <a:pt x="1048" y="2537"/>
                  <a:pt x="1006" y="2490"/>
                  <a:pt x="982" y="2520"/>
                </a:cubicBezTo>
                <a:cubicBezTo>
                  <a:pt x="958" y="2550"/>
                  <a:pt x="945" y="2603"/>
                  <a:pt x="941" y="2699"/>
                </a:cubicBezTo>
                <a:cubicBezTo>
                  <a:pt x="937" y="2795"/>
                  <a:pt x="1020" y="3014"/>
                  <a:pt x="957" y="3096"/>
                </a:cubicBezTo>
                <a:cubicBezTo>
                  <a:pt x="894" y="3178"/>
                  <a:pt x="653" y="3181"/>
                  <a:pt x="560" y="3194"/>
                </a:cubicBezTo>
                <a:cubicBezTo>
                  <a:pt x="491" y="3146"/>
                  <a:pt x="479" y="3203"/>
                  <a:pt x="398" y="3177"/>
                </a:cubicBezTo>
                <a:cubicBezTo>
                  <a:pt x="329" y="3177"/>
                  <a:pt x="199" y="3183"/>
                  <a:pt x="154" y="3153"/>
                </a:cubicBezTo>
                <a:cubicBezTo>
                  <a:pt x="143" y="3137"/>
                  <a:pt x="127" y="3018"/>
                  <a:pt x="130" y="2999"/>
                </a:cubicBezTo>
                <a:cubicBezTo>
                  <a:pt x="139" y="2938"/>
                  <a:pt x="124" y="2928"/>
                  <a:pt x="146" y="2950"/>
                </a:cubicBezTo>
                <a:close/>
              </a:path>
            </a:pathLst>
          </a:custGeom>
          <a:solidFill>
            <a:schemeClr val="bg1"/>
          </a:solidFill>
          <a:ln w="9525">
            <a:solidFill>
              <a:schemeClr val="bg1"/>
            </a:solidFill>
            <a:round/>
            <a:headEnd/>
            <a:tailEnd/>
          </a:ln>
          <a:effectLst>
            <a:softEdge rad="12700"/>
          </a:effectLst>
        </p:spPr>
        <p:txBody>
          <a:bodyPr/>
          <a:lstStyle/>
          <a:p>
            <a:endParaRPr lang="en-US"/>
          </a:p>
        </p:txBody>
      </p:sp>
      <p:sp>
        <p:nvSpPr>
          <p:cNvPr id="73734" name="Text Box 6"/>
          <p:cNvSpPr txBox="1">
            <a:spLocks noChangeArrowheads="1"/>
          </p:cNvSpPr>
          <p:nvPr/>
        </p:nvSpPr>
        <p:spPr bwMode="auto">
          <a:xfrm>
            <a:off x="4191001" y="2857496"/>
            <a:ext cx="3673475" cy="1754326"/>
          </a:xfrm>
          <a:prstGeom prst="rect">
            <a:avLst/>
          </a:prstGeom>
          <a:noFill/>
          <a:ln w="9525">
            <a:noFill/>
            <a:miter lim="800000"/>
            <a:headEnd/>
            <a:tailEnd/>
          </a:ln>
          <a:effectLst/>
        </p:spPr>
        <p:txBody>
          <a:bodyPr>
            <a:spAutoFit/>
          </a:bodyPr>
          <a:lstStyle/>
          <a:p>
            <a:r>
              <a:rPr lang="en-US" sz="3600" dirty="0">
                <a:latin typeface="Arial" charset="0"/>
              </a:rPr>
              <a:t>What happens if we do not have any suspect?</a:t>
            </a:r>
          </a:p>
        </p:txBody>
      </p:sp>
    </p:spTree>
    <p:extLst>
      <p:ext uri="{BB962C8B-B14F-4D97-AF65-F5344CB8AC3E}">
        <p14:creationId xmlns:p14="http://schemas.microsoft.com/office/powerpoint/2010/main" val="414388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Feature</a:t>
            </a:r>
            <a:r>
              <a:rPr lang="es-ES" dirty="0"/>
              <a:t> </a:t>
            </a:r>
            <a:r>
              <a:rPr lang="es-ES" dirty="0" err="1"/>
              <a:t>Selection</a:t>
            </a:r>
            <a:r>
              <a:rPr lang="es-ES" dirty="0"/>
              <a:t> vs </a:t>
            </a:r>
            <a:r>
              <a:rPr lang="es-ES" dirty="0" err="1"/>
              <a:t>feature</a:t>
            </a:r>
            <a:r>
              <a:rPr lang="es-ES" dirty="0"/>
              <a:t> </a:t>
            </a:r>
            <a:r>
              <a:rPr lang="es-ES" dirty="0" err="1"/>
              <a:t>Extraction</a:t>
            </a:r>
            <a:endParaRPr lang="es-ES" dirty="0"/>
          </a:p>
        </p:txBody>
      </p:sp>
      <p:sp>
        <p:nvSpPr>
          <p:cNvPr id="3" name="Marcador de contenido 2"/>
          <p:cNvSpPr>
            <a:spLocks noGrp="1"/>
          </p:cNvSpPr>
          <p:nvPr>
            <p:ph idx="1"/>
          </p:nvPr>
        </p:nvSpPr>
        <p:spPr>
          <a:xfrm>
            <a:off x="584461" y="1442300"/>
            <a:ext cx="11246177" cy="5165889"/>
          </a:xfrm>
        </p:spPr>
        <p:txBody>
          <a:bodyPr>
            <a:normAutofit fontScale="92500" lnSpcReduction="20000"/>
          </a:bodyPr>
          <a:lstStyle/>
          <a:p>
            <a:r>
              <a:rPr lang="en-US" dirty="0"/>
              <a:t>Feature extraction approach -&gt; features are projected into a new space with lower dimensionality. </a:t>
            </a:r>
          </a:p>
          <a:p>
            <a:pPr lvl="1"/>
            <a:r>
              <a:rPr lang="en-US" dirty="0"/>
              <a:t>Principle Component Analysis (PCA), </a:t>
            </a:r>
          </a:p>
          <a:p>
            <a:pPr lvl="1"/>
            <a:r>
              <a:rPr lang="en-US" dirty="0"/>
              <a:t>Linear Discriminant Analysis (LDA)</a:t>
            </a:r>
          </a:p>
          <a:p>
            <a:pPr lvl="1"/>
            <a:r>
              <a:rPr lang="en-US" dirty="0"/>
              <a:t>Singular Value Decomposition (SVD)</a:t>
            </a:r>
          </a:p>
          <a:p>
            <a:pPr lvl="1"/>
            <a:r>
              <a:rPr lang="en-US" dirty="0"/>
              <a:t>…</a:t>
            </a:r>
          </a:p>
          <a:p>
            <a:r>
              <a:rPr lang="en-US" dirty="0"/>
              <a:t>Feature Selection approach -&gt; Identify a small subset of features that minimize redundancy and maximize relevance to the target (i.e., class label). FS ascertains features that are capable of discriminating samples that belong to different classes</a:t>
            </a:r>
          </a:p>
          <a:p>
            <a:pPr lvl="1"/>
            <a:r>
              <a:rPr lang="en-US" dirty="0"/>
              <a:t>Information Gain</a:t>
            </a:r>
          </a:p>
          <a:p>
            <a:pPr lvl="1"/>
            <a:r>
              <a:rPr lang="en-US" dirty="0"/>
              <a:t>Relief</a:t>
            </a:r>
          </a:p>
          <a:p>
            <a:pPr lvl="1"/>
            <a:r>
              <a:rPr lang="en-US" dirty="0"/>
              <a:t>Chi Squares</a:t>
            </a:r>
          </a:p>
          <a:p>
            <a:pPr lvl="1"/>
            <a:r>
              <a:rPr lang="en-US" dirty="0"/>
              <a:t>Fisher Score</a:t>
            </a:r>
          </a:p>
          <a:p>
            <a:pPr lvl="1"/>
            <a:r>
              <a:rPr lang="en-US" dirty="0"/>
              <a:t>Lasso</a:t>
            </a:r>
          </a:p>
          <a:p>
            <a:pPr lvl="1"/>
            <a:r>
              <a:rPr lang="en-US" dirty="0"/>
              <a:t>…	</a:t>
            </a:r>
          </a:p>
        </p:txBody>
      </p:sp>
      <p:sp>
        <p:nvSpPr>
          <p:cNvPr id="4" name="Rectángulo 3"/>
          <p:cNvSpPr/>
          <p:nvPr/>
        </p:nvSpPr>
        <p:spPr>
          <a:xfrm>
            <a:off x="301658" y="1348033"/>
            <a:ext cx="11528980" cy="511875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646494" y="1890058"/>
            <a:ext cx="10839308" cy="1200329"/>
          </a:xfrm>
          <a:prstGeom prst="rect">
            <a:avLst/>
          </a:prstGeom>
          <a:noFill/>
        </p:spPr>
        <p:txBody>
          <a:bodyPr wrap="square" rtlCol="0">
            <a:spAutoFit/>
          </a:bodyPr>
          <a:lstStyle/>
          <a:p>
            <a:pPr algn="ctr"/>
            <a:r>
              <a:rPr lang="es-ES" sz="3600" dirty="0" err="1">
                <a:solidFill>
                  <a:srgbClr val="FF0000"/>
                </a:solidFill>
              </a:rPr>
              <a:t>Allows</a:t>
            </a:r>
            <a:r>
              <a:rPr lang="es-ES" sz="3600" dirty="0">
                <a:solidFill>
                  <a:srgbClr val="FF0000"/>
                </a:solidFill>
              </a:rPr>
              <a:t> </a:t>
            </a:r>
            <a:r>
              <a:rPr lang="es-ES" sz="3600" dirty="0" err="1">
                <a:solidFill>
                  <a:srgbClr val="FF0000"/>
                </a:solidFill>
              </a:rPr>
              <a:t>learning</a:t>
            </a:r>
            <a:r>
              <a:rPr lang="es-ES" sz="3600" dirty="0">
                <a:solidFill>
                  <a:srgbClr val="FF0000"/>
                </a:solidFill>
              </a:rPr>
              <a:t> performance </a:t>
            </a:r>
            <a:r>
              <a:rPr lang="es-ES" sz="3600" dirty="0" err="1">
                <a:solidFill>
                  <a:srgbClr val="FF0000"/>
                </a:solidFill>
              </a:rPr>
              <a:t>but</a:t>
            </a:r>
            <a:r>
              <a:rPr lang="es-ES" sz="3600" dirty="0">
                <a:solidFill>
                  <a:srgbClr val="FF0000"/>
                </a:solidFill>
              </a:rPr>
              <a:t> </a:t>
            </a:r>
            <a:r>
              <a:rPr lang="es-ES" sz="3600" dirty="0" err="1">
                <a:solidFill>
                  <a:srgbClr val="FF0000"/>
                </a:solidFill>
              </a:rPr>
              <a:t>interpretability</a:t>
            </a:r>
            <a:r>
              <a:rPr lang="es-ES" sz="3600" dirty="0">
                <a:solidFill>
                  <a:srgbClr val="FF0000"/>
                </a:solidFill>
              </a:rPr>
              <a:t> of WHY </a:t>
            </a:r>
            <a:r>
              <a:rPr lang="es-ES" sz="3600" dirty="0" err="1">
                <a:solidFill>
                  <a:srgbClr val="FF0000"/>
                </a:solidFill>
              </a:rPr>
              <a:t>the</a:t>
            </a:r>
            <a:r>
              <a:rPr lang="es-ES" sz="3600" dirty="0">
                <a:solidFill>
                  <a:srgbClr val="FF0000"/>
                </a:solidFill>
              </a:rPr>
              <a:t> </a:t>
            </a:r>
            <a:r>
              <a:rPr lang="es-ES" sz="3600" dirty="0" err="1">
                <a:solidFill>
                  <a:srgbClr val="FF0000"/>
                </a:solidFill>
              </a:rPr>
              <a:t>model</a:t>
            </a:r>
            <a:r>
              <a:rPr lang="es-ES" sz="3600" dirty="0">
                <a:solidFill>
                  <a:srgbClr val="FF0000"/>
                </a:solidFill>
              </a:rPr>
              <a:t> Works </a:t>
            </a:r>
            <a:r>
              <a:rPr lang="es-ES" sz="3600" dirty="0" err="1">
                <a:solidFill>
                  <a:srgbClr val="FF0000"/>
                </a:solidFill>
              </a:rPr>
              <a:t>is</a:t>
            </a:r>
            <a:r>
              <a:rPr lang="es-ES" sz="3600" dirty="0">
                <a:solidFill>
                  <a:srgbClr val="FF0000"/>
                </a:solidFill>
              </a:rPr>
              <a:t> </a:t>
            </a:r>
            <a:r>
              <a:rPr lang="es-ES" sz="3600" dirty="0" err="1">
                <a:solidFill>
                  <a:srgbClr val="FF0000"/>
                </a:solidFill>
              </a:rPr>
              <a:t>not</a:t>
            </a:r>
            <a:r>
              <a:rPr lang="es-ES" sz="3600" dirty="0">
                <a:solidFill>
                  <a:srgbClr val="FF0000"/>
                </a:solidFill>
              </a:rPr>
              <a:t> so </a:t>
            </a:r>
            <a:r>
              <a:rPr lang="es-ES" sz="3600" dirty="0" err="1">
                <a:solidFill>
                  <a:srgbClr val="FF0000"/>
                </a:solidFill>
              </a:rPr>
              <a:t>easy</a:t>
            </a:r>
            <a:r>
              <a:rPr lang="es-ES" sz="3600" dirty="0">
                <a:solidFill>
                  <a:srgbClr val="FF0000"/>
                </a:solidFill>
              </a:rPr>
              <a:t> to </a:t>
            </a:r>
            <a:r>
              <a:rPr lang="es-ES" sz="3600" dirty="0" err="1">
                <a:solidFill>
                  <a:srgbClr val="FF0000"/>
                </a:solidFill>
              </a:rPr>
              <a:t>identify</a:t>
            </a:r>
            <a:endParaRPr lang="es-ES" sz="3600" dirty="0">
              <a:solidFill>
                <a:srgbClr val="FF0000"/>
              </a:solidFill>
            </a:endParaRPr>
          </a:p>
        </p:txBody>
      </p:sp>
      <p:sp>
        <p:nvSpPr>
          <p:cNvPr id="6" name="CuadroTexto 5"/>
          <p:cNvSpPr txBox="1"/>
          <p:nvPr/>
        </p:nvSpPr>
        <p:spPr>
          <a:xfrm>
            <a:off x="787895" y="3865388"/>
            <a:ext cx="10839308" cy="1754326"/>
          </a:xfrm>
          <a:prstGeom prst="rect">
            <a:avLst/>
          </a:prstGeom>
          <a:noFill/>
        </p:spPr>
        <p:txBody>
          <a:bodyPr wrap="square" rtlCol="0">
            <a:spAutoFit/>
          </a:bodyPr>
          <a:lstStyle/>
          <a:p>
            <a:pPr algn="ctr"/>
            <a:r>
              <a:rPr lang="es-ES" sz="3600" dirty="0" err="1">
                <a:solidFill>
                  <a:srgbClr val="FF0000"/>
                </a:solidFill>
              </a:rPr>
              <a:t>Allows</a:t>
            </a:r>
            <a:r>
              <a:rPr lang="es-ES" sz="3600" dirty="0">
                <a:solidFill>
                  <a:srgbClr val="FF0000"/>
                </a:solidFill>
              </a:rPr>
              <a:t> </a:t>
            </a:r>
            <a:r>
              <a:rPr lang="es-ES" sz="3600" dirty="0" err="1">
                <a:solidFill>
                  <a:srgbClr val="FF0000"/>
                </a:solidFill>
              </a:rPr>
              <a:t>better</a:t>
            </a:r>
            <a:r>
              <a:rPr lang="es-ES" sz="3600" dirty="0">
                <a:solidFill>
                  <a:srgbClr val="FF0000"/>
                </a:solidFill>
              </a:rPr>
              <a:t> </a:t>
            </a:r>
            <a:r>
              <a:rPr lang="es-ES" sz="3600" dirty="0" err="1">
                <a:solidFill>
                  <a:srgbClr val="FF0000"/>
                </a:solidFill>
              </a:rPr>
              <a:t>interpretability</a:t>
            </a:r>
            <a:r>
              <a:rPr lang="es-ES" sz="3600" dirty="0">
                <a:solidFill>
                  <a:srgbClr val="FF0000"/>
                </a:solidFill>
              </a:rPr>
              <a:t> </a:t>
            </a:r>
            <a:r>
              <a:rPr lang="es-ES" sz="3600" dirty="0" err="1">
                <a:solidFill>
                  <a:srgbClr val="FF0000"/>
                </a:solidFill>
              </a:rPr>
              <a:t>but</a:t>
            </a:r>
            <a:r>
              <a:rPr lang="es-ES" sz="3600" dirty="0">
                <a:solidFill>
                  <a:srgbClr val="FF0000"/>
                </a:solidFill>
              </a:rPr>
              <a:t> </a:t>
            </a:r>
            <a:r>
              <a:rPr lang="es-ES" sz="3600" dirty="0" err="1">
                <a:solidFill>
                  <a:srgbClr val="FF0000"/>
                </a:solidFill>
              </a:rPr>
              <a:t>pattern</a:t>
            </a:r>
            <a:r>
              <a:rPr lang="es-ES" sz="3600" dirty="0">
                <a:solidFill>
                  <a:srgbClr val="FF0000"/>
                </a:solidFill>
              </a:rPr>
              <a:t> </a:t>
            </a:r>
            <a:r>
              <a:rPr lang="es-ES" sz="3600" dirty="0" err="1">
                <a:solidFill>
                  <a:srgbClr val="FF0000"/>
                </a:solidFill>
              </a:rPr>
              <a:t>identification</a:t>
            </a:r>
            <a:r>
              <a:rPr lang="es-ES" sz="3600" dirty="0">
                <a:solidFill>
                  <a:srgbClr val="FF0000"/>
                </a:solidFill>
              </a:rPr>
              <a:t> </a:t>
            </a:r>
            <a:r>
              <a:rPr lang="es-ES" sz="3600" dirty="0" err="1">
                <a:solidFill>
                  <a:srgbClr val="FF0000"/>
                </a:solidFill>
              </a:rPr>
              <a:t>is</a:t>
            </a:r>
            <a:r>
              <a:rPr lang="es-ES" sz="3600" dirty="0">
                <a:solidFill>
                  <a:srgbClr val="FF0000"/>
                </a:solidFill>
              </a:rPr>
              <a:t> </a:t>
            </a:r>
            <a:r>
              <a:rPr lang="es-ES" sz="3600" dirty="0" err="1">
                <a:solidFill>
                  <a:srgbClr val="FF0000"/>
                </a:solidFill>
              </a:rPr>
              <a:t>constrained</a:t>
            </a:r>
            <a:r>
              <a:rPr lang="es-ES" sz="3600" dirty="0">
                <a:solidFill>
                  <a:srgbClr val="FF0000"/>
                </a:solidFill>
              </a:rPr>
              <a:t> to </a:t>
            </a:r>
            <a:r>
              <a:rPr lang="es-ES" sz="3600" dirty="0" err="1">
                <a:solidFill>
                  <a:srgbClr val="FF0000"/>
                </a:solidFill>
              </a:rPr>
              <a:t>the</a:t>
            </a:r>
            <a:r>
              <a:rPr lang="es-ES" sz="3600" dirty="0">
                <a:solidFill>
                  <a:srgbClr val="FF0000"/>
                </a:solidFill>
              </a:rPr>
              <a:t> actual </a:t>
            </a:r>
            <a:r>
              <a:rPr lang="es-ES" sz="3600" dirty="0" err="1">
                <a:solidFill>
                  <a:srgbClr val="FF0000"/>
                </a:solidFill>
              </a:rPr>
              <a:t>values</a:t>
            </a:r>
            <a:r>
              <a:rPr lang="es-ES" sz="3600" dirty="0">
                <a:solidFill>
                  <a:srgbClr val="FF0000"/>
                </a:solidFill>
              </a:rPr>
              <a:t> of </a:t>
            </a:r>
            <a:r>
              <a:rPr lang="es-ES" sz="3600" dirty="0" err="1">
                <a:solidFill>
                  <a:srgbClr val="FF0000"/>
                </a:solidFill>
              </a:rPr>
              <a:t>the</a:t>
            </a:r>
            <a:r>
              <a:rPr lang="es-ES" sz="3600" dirty="0">
                <a:solidFill>
                  <a:srgbClr val="FF0000"/>
                </a:solidFill>
              </a:rPr>
              <a:t> </a:t>
            </a:r>
            <a:r>
              <a:rPr lang="es-ES" sz="3600" dirty="0" err="1">
                <a:solidFill>
                  <a:srgbClr val="FF0000"/>
                </a:solidFill>
              </a:rPr>
              <a:t>ascertained</a:t>
            </a:r>
            <a:r>
              <a:rPr lang="es-ES" sz="3600" dirty="0">
                <a:solidFill>
                  <a:srgbClr val="FF0000"/>
                </a:solidFill>
              </a:rPr>
              <a:t> </a:t>
            </a:r>
            <a:r>
              <a:rPr lang="es-ES" sz="3600" dirty="0" err="1">
                <a:solidFill>
                  <a:srgbClr val="FF0000"/>
                </a:solidFill>
              </a:rPr>
              <a:t>features</a:t>
            </a:r>
            <a:endParaRPr lang="es-ES" sz="3600" dirty="0">
              <a:solidFill>
                <a:srgbClr val="FF0000"/>
              </a:solidFill>
            </a:endParaRPr>
          </a:p>
        </p:txBody>
      </p:sp>
    </p:spTree>
    <p:extLst>
      <p:ext uri="{BB962C8B-B14F-4D97-AF65-F5344CB8AC3E}">
        <p14:creationId xmlns:p14="http://schemas.microsoft.com/office/powerpoint/2010/main" val="384351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real case problem</a:t>
            </a:r>
          </a:p>
        </p:txBody>
      </p:sp>
      <p:sp>
        <p:nvSpPr>
          <p:cNvPr id="14339" name="Freeform 3"/>
          <p:cNvSpPr>
            <a:spLocks/>
          </p:cNvSpPr>
          <p:nvPr/>
        </p:nvSpPr>
        <p:spPr bwMode="auto">
          <a:xfrm>
            <a:off x="1981200" y="1849452"/>
            <a:ext cx="4800600" cy="3508375"/>
          </a:xfrm>
          <a:custGeom>
            <a:avLst/>
            <a:gdLst/>
            <a:ahLst/>
            <a:cxnLst>
              <a:cxn ang="0">
                <a:pos x="102" y="21"/>
              </a:cxn>
              <a:cxn ang="0">
                <a:pos x="24" y="57"/>
              </a:cxn>
              <a:cxn ang="0">
                <a:pos x="95" y="120"/>
              </a:cxn>
              <a:cxn ang="0">
                <a:pos x="102" y="169"/>
              </a:cxn>
              <a:cxn ang="0">
                <a:pos x="151" y="162"/>
              </a:cxn>
              <a:cxn ang="0">
                <a:pos x="137" y="120"/>
              </a:cxn>
              <a:cxn ang="0">
                <a:pos x="158" y="106"/>
              </a:cxn>
              <a:cxn ang="0">
                <a:pos x="221" y="99"/>
              </a:cxn>
              <a:cxn ang="0">
                <a:pos x="179" y="42"/>
              </a:cxn>
              <a:cxn ang="0">
                <a:pos x="137" y="7"/>
              </a:cxn>
              <a:cxn ang="0">
                <a:pos x="116" y="0"/>
              </a:cxn>
              <a:cxn ang="0">
                <a:pos x="102" y="21"/>
              </a:cxn>
            </a:cxnLst>
            <a:rect l="0" t="0" r="r" b="b"/>
            <a:pathLst>
              <a:path w="245" h="179">
                <a:moveTo>
                  <a:pt x="102" y="21"/>
                </a:moveTo>
                <a:cubicBezTo>
                  <a:pt x="50" y="57"/>
                  <a:pt x="77" y="47"/>
                  <a:pt x="24" y="57"/>
                </a:cubicBezTo>
                <a:cubicBezTo>
                  <a:pt x="0" y="130"/>
                  <a:pt x="28" y="113"/>
                  <a:pt x="95" y="120"/>
                </a:cubicBezTo>
                <a:cubicBezTo>
                  <a:pt x="97" y="136"/>
                  <a:pt x="89" y="159"/>
                  <a:pt x="102" y="169"/>
                </a:cubicBezTo>
                <a:cubicBezTo>
                  <a:pt x="115" y="179"/>
                  <a:pt x="141" y="175"/>
                  <a:pt x="151" y="162"/>
                </a:cubicBezTo>
                <a:cubicBezTo>
                  <a:pt x="160" y="150"/>
                  <a:pt x="137" y="120"/>
                  <a:pt x="137" y="120"/>
                </a:cubicBezTo>
                <a:cubicBezTo>
                  <a:pt x="144" y="115"/>
                  <a:pt x="150" y="108"/>
                  <a:pt x="158" y="106"/>
                </a:cubicBezTo>
                <a:cubicBezTo>
                  <a:pt x="178" y="101"/>
                  <a:pt x="203" y="110"/>
                  <a:pt x="221" y="99"/>
                </a:cubicBezTo>
                <a:cubicBezTo>
                  <a:pt x="245" y="84"/>
                  <a:pt x="187" y="45"/>
                  <a:pt x="179" y="42"/>
                </a:cubicBezTo>
                <a:cubicBezTo>
                  <a:pt x="125" y="62"/>
                  <a:pt x="156" y="31"/>
                  <a:pt x="137" y="7"/>
                </a:cubicBezTo>
                <a:cubicBezTo>
                  <a:pt x="132" y="1"/>
                  <a:pt x="123" y="2"/>
                  <a:pt x="116" y="0"/>
                </a:cubicBezTo>
                <a:cubicBezTo>
                  <a:pt x="108" y="23"/>
                  <a:pt x="116" y="21"/>
                  <a:pt x="102" y="21"/>
                </a:cubicBezTo>
                <a:close/>
              </a:path>
            </a:pathLst>
          </a:custGeom>
          <a:solidFill>
            <a:srgbClr val="FF0000"/>
          </a:solidFill>
          <a:ln w="9525">
            <a:noFill/>
            <a:round/>
            <a:headEnd/>
            <a:tailEnd/>
          </a:ln>
          <a:effectLst/>
        </p:spPr>
        <p:txBody>
          <a:bodyPr/>
          <a:lstStyle/>
          <a:p>
            <a:endParaRPr lang="en-US"/>
          </a:p>
        </p:txBody>
      </p:sp>
      <p:sp>
        <p:nvSpPr>
          <p:cNvPr id="14342" name="Text Box 6"/>
          <p:cNvSpPr txBox="1">
            <a:spLocks noChangeArrowheads="1"/>
          </p:cNvSpPr>
          <p:nvPr/>
        </p:nvSpPr>
        <p:spPr bwMode="auto">
          <a:xfrm>
            <a:off x="6738942" y="2531931"/>
            <a:ext cx="3319883" cy="646331"/>
          </a:xfrm>
          <a:prstGeom prst="rect">
            <a:avLst/>
          </a:prstGeom>
          <a:noFill/>
          <a:ln w="9525">
            <a:noFill/>
            <a:miter lim="800000"/>
            <a:headEnd/>
            <a:tailEnd/>
          </a:ln>
          <a:effectLst/>
        </p:spPr>
        <p:txBody>
          <a:bodyPr wrap="none">
            <a:spAutoFit/>
          </a:bodyPr>
          <a:lstStyle/>
          <a:p>
            <a:r>
              <a:rPr lang="en-US" sz="3600" dirty="0"/>
              <a:t>Ancestral origin?</a:t>
            </a:r>
          </a:p>
        </p:txBody>
      </p:sp>
    </p:spTree>
    <p:extLst>
      <p:ext uri="{BB962C8B-B14F-4D97-AF65-F5344CB8AC3E}">
        <p14:creationId xmlns:p14="http://schemas.microsoft.com/office/powerpoint/2010/main" val="1894657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data</a:t>
            </a:r>
          </a:p>
        </p:txBody>
      </p:sp>
      <p:graphicFrame>
        <p:nvGraphicFramePr>
          <p:cNvPr id="4" name="Content Placeholder 3"/>
          <p:cNvGraphicFramePr>
            <a:graphicFrameLocks noGrp="1"/>
          </p:cNvGraphicFramePr>
          <p:nvPr>
            <p:ph idx="1"/>
            <p:extLst/>
          </p:nvPr>
        </p:nvGraphicFramePr>
        <p:xfrm>
          <a:off x="3140242" y="1809583"/>
          <a:ext cx="5578158" cy="2966720"/>
        </p:xfrm>
        <a:graphic>
          <a:graphicData uri="http://schemas.openxmlformats.org/drawingml/2006/table">
            <a:tbl>
              <a:tblPr firstRow="1" bandRow="1">
                <a:tableStyleId>{5C22544A-7EE6-4342-B048-85BDC9FD1C3A}</a:tableStyleId>
              </a:tblPr>
              <a:tblGrid>
                <a:gridCol w="468630">
                  <a:extLst>
                    <a:ext uri="{9D8B030D-6E8A-4147-A177-3AD203B41FA5}">
                      <a16:colId xmlns:a16="http://schemas.microsoft.com/office/drawing/2014/main" val="1499187180"/>
                    </a:ext>
                  </a:extLst>
                </a:gridCol>
                <a:gridCol w="732155">
                  <a:extLst>
                    <a:ext uri="{9D8B030D-6E8A-4147-A177-3AD203B41FA5}">
                      <a16:colId xmlns:a16="http://schemas.microsoft.com/office/drawing/2014/main" val="907213853"/>
                    </a:ext>
                  </a:extLst>
                </a:gridCol>
                <a:gridCol w="732155">
                  <a:extLst>
                    <a:ext uri="{9D8B030D-6E8A-4147-A177-3AD203B41FA5}">
                      <a16:colId xmlns:a16="http://schemas.microsoft.com/office/drawing/2014/main" val="3312216507"/>
                    </a:ext>
                  </a:extLst>
                </a:gridCol>
                <a:gridCol w="732155">
                  <a:extLst>
                    <a:ext uri="{9D8B030D-6E8A-4147-A177-3AD203B41FA5}">
                      <a16:colId xmlns:a16="http://schemas.microsoft.com/office/drawing/2014/main" val="3094021939"/>
                    </a:ext>
                  </a:extLst>
                </a:gridCol>
                <a:gridCol w="732155">
                  <a:extLst>
                    <a:ext uri="{9D8B030D-6E8A-4147-A177-3AD203B41FA5}">
                      <a16:colId xmlns:a16="http://schemas.microsoft.com/office/drawing/2014/main" val="441799325"/>
                    </a:ext>
                  </a:extLst>
                </a:gridCol>
                <a:gridCol w="732155">
                  <a:extLst>
                    <a:ext uri="{9D8B030D-6E8A-4147-A177-3AD203B41FA5}">
                      <a16:colId xmlns:a16="http://schemas.microsoft.com/office/drawing/2014/main" val="1893735513"/>
                    </a:ext>
                  </a:extLst>
                </a:gridCol>
                <a:gridCol w="397193">
                  <a:extLst>
                    <a:ext uri="{9D8B030D-6E8A-4147-A177-3AD203B41FA5}">
                      <a16:colId xmlns:a16="http://schemas.microsoft.com/office/drawing/2014/main" val="1857256149"/>
                    </a:ext>
                  </a:extLst>
                </a:gridCol>
                <a:gridCol w="1051560">
                  <a:extLst>
                    <a:ext uri="{9D8B030D-6E8A-4147-A177-3AD203B41FA5}">
                      <a16:colId xmlns:a16="http://schemas.microsoft.com/office/drawing/2014/main" val="441465494"/>
                    </a:ext>
                  </a:extLst>
                </a:gridCol>
              </a:tblGrid>
              <a:tr h="370840">
                <a:tc>
                  <a:txBody>
                    <a:bodyPr/>
                    <a:lstStyle/>
                    <a:p>
                      <a:endParaRPr lang="en-US" dirty="0"/>
                    </a:p>
                  </a:txBody>
                  <a:tcPr/>
                </a:tc>
                <a:tc>
                  <a:txBody>
                    <a:bodyPr/>
                    <a:lstStyle/>
                    <a:p>
                      <a:r>
                        <a:rPr lang="en-US" dirty="0"/>
                        <a:t>SNP</a:t>
                      </a:r>
                      <a:r>
                        <a:rPr lang="en-US" sz="1200" dirty="0"/>
                        <a:t>1</a:t>
                      </a:r>
                    </a:p>
                  </a:txBody>
                  <a:tcPr/>
                </a:tc>
                <a:tc>
                  <a:txBody>
                    <a:bodyPr/>
                    <a:lstStyle/>
                    <a:p>
                      <a:r>
                        <a:rPr lang="en-US" dirty="0"/>
                        <a:t>SNP</a:t>
                      </a:r>
                      <a:r>
                        <a:rPr lang="en-US" sz="1200" dirty="0"/>
                        <a:t>2</a:t>
                      </a:r>
                    </a:p>
                  </a:txBody>
                  <a:tcPr/>
                </a:tc>
                <a:tc>
                  <a:txBody>
                    <a:bodyPr/>
                    <a:lstStyle/>
                    <a:p>
                      <a:r>
                        <a:rPr lang="en-US" dirty="0"/>
                        <a:t>SNP</a:t>
                      </a:r>
                      <a:r>
                        <a:rPr lang="en-US" sz="1200" dirty="0"/>
                        <a:t>3</a:t>
                      </a:r>
                    </a:p>
                  </a:txBody>
                  <a:tcPr/>
                </a:tc>
                <a:tc>
                  <a:txBody>
                    <a:bodyPr/>
                    <a:lstStyle/>
                    <a:p>
                      <a:r>
                        <a:rPr lang="en-US" dirty="0"/>
                        <a:t>SNP</a:t>
                      </a:r>
                      <a:r>
                        <a:rPr lang="en-US" sz="1200" dirty="0"/>
                        <a:t>4</a:t>
                      </a:r>
                    </a:p>
                  </a:txBody>
                  <a:tcPr/>
                </a:tc>
                <a:tc>
                  <a:txBody>
                    <a:bodyPr/>
                    <a:lstStyle/>
                    <a:p>
                      <a:r>
                        <a:rPr lang="en-US" dirty="0"/>
                        <a:t>SNP</a:t>
                      </a:r>
                      <a:r>
                        <a:rPr lang="en-US" sz="1200" dirty="0"/>
                        <a:t>5</a:t>
                      </a:r>
                      <a:endParaRPr lang="en-US" dirty="0"/>
                    </a:p>
                  </a:txBody>
                  <a:tcPr/>
                </a:tc>
                <a:tc>
                  <a:txBody>
                    <a:bodyPr/>
                    <a:lstStyle/>
                    <a:p>
                      <a:r>
                        <a:rPr lang="en-US" dirty="0"/>
                        <a:t>…</a:t>
                      </a:r>
                    </a:p>
                  </a:txBody>
                  <a:tcPr/>
                </a:tc>
                <a:tc>
                  <a:txBody>
                    <a:bodyPr/>
                    <a:lstStyle/>
                    <a:p>
                      <a:r>
                        <a:rPr lang="en-US" dirty="0" err="1"/>
                        <a:t>SNP</a:t>
                      </a:r>
                      <a:r>
                        <a:rPr lang="en-US" sz="1200" dirty="0" err="1"/>
                        <a:t>m</a:t>
                      </a:r>
                      <a:endParaRPr lang="en-US" sz="1200" dirty="0"/>
                    </a:p>
                  </a:txBody>
                  <a:tcPr/>
                </a:tc>
                <a:extLst>
                  <a:ext uri="{0D108BD9-81ED-4DB2-BD59-A6C34878D82A}">
                    <a16:rowId xmlns:a16="http://schemas.microsoft.com/office/drawing/2014/main" val="3112656438"/>
                  </a:ext>
                </a:extLst>
              </a:tr>
              <a:tr h="370840">
                <a:tc>
                  <a:txBody>
                    <a:bodyPr/>
                    <a:lstStyle/>
                    <a:p>
                      <a:r>
                        <a:rPr lang="en-US" dirty="0"/>
                        <a:t>P</a:t>
                      </a:r>
                      <a:r>
                        <a:rPr lang="en-US" sz="1200" dirty="0"/>
                        <a:t>1</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3831962"/>
                  </a:ext>
                </a:extLst>
              </a:tr>
              <a:tr h="370840">
                <a:tc>
                  <a:txBody>
                    <a:bodyPr/>
                    <a:lstStyle/>
                    <a:p>
                      <a:r>
                        <a:rPr lang="en-US" dirty="0"/>
                        <a:t>P</a:t>
                      </a:r>
                      <a:r>
                        <a:rPr lang="en-US" sz="1200" dirty="0"/>
                        <a:t>2</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97238733"/>
                  </a:ext>
                </a:extLst>
              </a:tr>
              <a:tr h="370840">
                <a:tc>
                  <a:txBody>
                    <a:bodyPr/>
                    <a:lstStyle/>
                    <a:p>
                      <a:r>
                        <a:rPr lang="en-US" dirty="0"/>
                        <a:t>P</a:t>
                      </a:r>
                      <a:r>
                        <a:rPr lang="en-US" sz="1200" dirty="0"/>
                        <a:t>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91261725"/>
                  </a:ext>
                </a:extLst>
              </a:tr>
              <a:tr h="370840">
                <a:tc>
                  <a:txBody>
                    <a:bodyPr/>
                    <a:lstStyle/>
                    <a:p>
                      <a:r>
                        <a:rPr lang="en-US" dirty="0"/>
                        <a:t>P</a:t>
                      </a:r>
                      <a:r>
                        <a:rPr lang="en-US" sz="1200" dirty="0"/>
                        <a:t>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04130202"/>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46548691"/>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81132126"/>
                  </a:ext>
                </a:extLst>
              </a:tr>
              <a:tr h="370840">
                <a:tc>
                  <a:txBody>
                    <a:bodyPr/>
                    <a:lstStyle/>
                    <a:p>
                      <a:r>
                        <a:rPr lang="en-US" dirty="0" err="1"/>
                        <a:t>P</a:t>
                      </a:r>
                      <a:r>
                        <a:rPr lang="en-US" sz="1200" dirty="0" err="1"/>
                        <a:t>n</a:t>
                      </a:r>
                      <a:endParaRPr lang="en-US" sz="1200"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6523208"/>
                  </a:ext>
                </a:extLst>
              </a:tr>
            </a:tbl>
          </a:graphicData>
        </a:graphic>
      </p:graphicFrame>
      <p:cxnSp>
        <p:nvCxnSpPr>
          <p:cNvPr id="6" name="Straight Arrow Connector 5"/>
          <p:cNvCxnSpPr/>
          <p:nvPr/>
        </p:nvCxnSpPr>
        <p:spPr>
          <a:xfrm flipV="1">
            <a:off x="4042611" y="1532021"/>
            <a:ext cx="236621" cy="826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79232" y="1255022"/>
            <a:ext cx="1425070" cy="276999"/>
          </a:xfrm>
          <a:prstGeom prst="rect">
            <a:avLst/>
          </a:prstGeom>
          <a:noFill/>
        </p:spPr>
        <p:txBody>
          <a:bodyPr wrap="none" lIns="0" tIns="0" rIns="0" bIns="0" rtlCol="0">
            <a:spAutoFit/>
          </a:bodyPr>
          <a:lstStyle/>
          <a:p>
            <a:r>
              <a:rPr lang="en-US" dirty="0"/>
              <a:t>0&lt;P(</a:t>
            </a:r>
            <a:r>
              <a:rPr lang="en-US" dirty="0" err="1"/>
              <a:t>A|Pi</a:t>
            </a:r>
            <a:r>
              <a:rPr lang="en-US" dirty="0"/>
              <a:t>)=pi&lt;1</a:t>
            </a:r>
          </a:p>
        </p:txBody>
      </p:sp>
      <p:sp>
        <p:nvSpPr>
          <p:cNvPr id="10" name="TextBox 9"/>
          <p:cNvSpPr txBox="1"/>
          <p:nvPr/>
        </p:nvSpPr>
        <p:spPr>
          <a:xfrm>
            <a:off x="4884821" y="4895198"/>
            <a:ext cx="1705916" cy="369332"/>
          </a:xfrm>
          <a:prstGeom prst="rect">
            <a:avLst/>
          </a:prstGeom>
          <a:noFill/>
        </p:spPr>
        <p:txBody>
          <a:bodyPr wrap="none" rtlCol="0">
            <a:spAutoFit/>
          </a:bodyPr>
          <a:lstStyle/>
          <a:p>
            <a:r>
              <a:rPr lang="en-US" dirty="0"/>
              <a:t>m &gt;&gt;&gt;&gt; 1Million</a:t>
            </a:r>
          </a:p>
        </p:txBody>
      </p:sp>
      <p:sp>
        <p:nvSpPr>
          <p:cNvPr id="11" name="TextBox 10"/>
          <p:cNvSpPr txBox="1"/>
          <p:nvPr/>
        </p:nvSpPr>
        <p:spPr>
          <a:xfrm>
            <a:off x="1435769" y="3004157"/>
            <a:ext cx="1288814" cy="369332"/>
          </a:xfrm>
          <a:prstGeom prst="rect">
            <a:avLst/>
          </a:prstGeom>
          <a:noFill/>
        </p:spPr>
        <p:txBody>
          <a:bodyPr wrap="none" rtlCol="0">
            <a:spAutoFit/>
          </a:bodyPr>
          <a:lstStyle/>
          <a:p>
            <a:r>
              <a:rPr lang="en-US" dirty="0"/>
              <a:t>Populations</a:t>
            </a:r>
          </a:p>
        </p:txBody>
      </p:sp>
    </p:spTree>
    <p:extLst>
      <p:ext uri="{BB962C8B-B14F-4D97-AF65-F5344CB8AC3E}">
        <p14:creationId xmlns:p14="http://schemas.microsoft.com/office/powerpoint/2010/main" val="833901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a:t>
            </a:r>
          </a:p>
        </p:txBody>
      </p:sp>
      <p:graphicFrame>
        <p:nvGraphicFramePr>
          <p:cNvPr id="4" name="Content Placeholder 3"/>
          <p:cNvGraphicFramePr>
            <a:graphicFrameLocks noGrp="1"/>
          </p:cNvGraphicFramePr>
          <p:nvPr>
            <p:ph idx="1"/>
            <p:extLst/>
          </p:nvPr>
        </p:nvGraphicFramePr>
        <p:xfrm>
          <a:off x="3140242" y="1809583"/>
          <a:ext cx="5578158" cy="2966720"/>
        </p:xfrm>
        <a:graphic>
          <a:graphicData uri="http://schemas.openxmlformats.org/drawingml/2006/table">
            <a:tbl>
              <a:tblPr firstRow="1" bandRow="1">
                <a:tableStyleId>{5C22544A-7EE6-4342-B048-85BDC9FD1C3A}</a:tableStyleId>
              </a:tblPr>
              <a:tblGrid>
                <a:gridCol w="468630">
                  <a:extLst>
                    <a:ext uri="{9D8B030D-6E8A-4147-A177-3AD203B41FA5}">
                      <a16:colId xmlns:a16="http://schemas.microsoft.com/office/drawing/2014/main" val="1499187180"/>
                    </a:ext>
                  </a:extLst>
                </a:gridCol>
                <a:gridCol w="732155">
                  <a:extLst>
                    <a:ext uri="{9D8B030D-6E8A-4147-A177-3AD203B41FA5}">
                      <a16:colId xmlns:a16="http://schemas.microsoft.com/office/drawing/2014/main" val="907213853"/>
                    </a:ext>
                  </a:extLst>
                </a:gridCol>
                <a:gridCol w="732155">
                  <a:extLst>
                    <a:ext uri="{9D8B030D-6E8A-4147-A177-3AD203B41FA5}">
                      <a16:colId xmlns:a16="http://schemas.microsoft.com/office/drawing/2014/main" val="3312216507"/>
                    </a:ext>
                  </a:extLst>
                </a:gridCol>
                <a:gridCol w="732155">
                  <a:extLst>
                    <a:ext uri="{9D8B030D-6E8A-4147-A177-3AD203B41FA5}">
                      <a16:colId xmlns:a16="http://schemas.microsoft.com/office/drawing/2014/main" val="3094021939"/>
                    </a:ext>
                  </a:extLst>
                </a:gridCol>
                <a:gridCol w="732155">
                  <a:extLst>
                    <a:ext uri="{9D8B030D-6E8A-4147-A177-3AD203B41FA5}">
                      <a16:colId xmlns:a16="http://schemas.microsoft.com/office/drawing/2014/main" val="441799325"/>
                    </a:ext>
                  </a:extLst>
                </a:gridCol>
                <a:gridCol w="732155">
                  <a:extLst>
                    <a:ext uri="{9D8B030D-6E8A-4147-A177-3AD203B41FA5}">
                      <a16:colId xmlns:a16="http://schemas.microsoft.com/office/drawing/2014/main" val="1893735513"/>
                    </a:ext>
                  </a:extLst>
                </a:gridCol>
                <a:gridCol w="397193">
                  <a:extLst>
                    <a:ext uri="{9D8B030D-6E8A-4147-A177-3AD203B41FA5}">
                      <a16:colId xmlns:a16="http://schemas.microsoft.com/office/drawing/2014/main" val="1857256149"/>
                    </a:ext>
                  </a:extLst>
                </a:gridCol>
                <a:gridCol w="1051560">
                  <a:extLst>
                    <a:ext uri="{9D8B030D-6E8A-4147-A177-3AD203B41FA5}">
                      <a16:colId xmlns:a16="http://schemas.microsoft.com/office/drawing/2014/main" val="441465494"/>
                    </a:ext>
                  </a:extLst>
                </a:gridCol>
              </a:tblGrid>
              <a:tr h="370840">
                <a:tc>
                  <a:txBody>
                    <a:bodyPr/>
                    <a:lstStyle/>
                    <a:p>
                      <a:endParaRPr lang="en-US" dirty="0"/>
                    </a:p>
                  </a:txBody>
                  <a:tcPr/>
                </a:tc>
                <a:tc>
                  <a:txBody>
                    <a:bodyPr/>
                    <a:lstStyle/>
                    <a:p>
                      <a:r>
                        <a:rPr lang="en-US" dirty="0"/>
                        <a:t>SNP</a:t>
                      </a:r>
                      <a:r>
                        <a:rPr lang="en-US" sz="1200" dirty="0"/>
                        <a:t>1</a:t>
                      </a:r>
                    </a:p>
                  </a:txBody>
                  <a:tcPr/>
                </a:tc>
                <a:tc>
                  <a:txBody>
                    <a:bodyPr/>
                    <a:lstStyle/>
                    <a:p>
                      <a:r>
                        <a:rPr lang="en-US" dirty="0"/>
                        <a:t>SNP</a:t>
                      </a:r>
                      <a:r>
                        <a:rPr lang="en-US" sz="1200" dirty="0"/>
                        <a:t>2</a:t>
                      </a:r>
                    </a:p>
                  </a:txBody>
                  <a:tcPr/>
                </a:tc>
                <a:tc>
                  <a:txBody>
                    <a:bodyPr/>
                    <a:lstStyle/>
                    <a:p>
                      <a:r>
                        <a:rPr lang="en-US" dirty="0"/>
                        <a:t>SNP</a:t>
                      </a:r>
                      <a:r>
                        <a:rPr lang="en-US" sz="1200" dirty="0"/>
                        <a:t>3</a:t>
                      </a:r>
                    </a:p>
                  </a:txBody>
                  <a:tcPr/>
                </a:tc>
                <a:tc>
                  <a:txBody>
                    <a:bodyPr/>
                    <a:lstStyle/>
                    <a:p>
                      <a:r>
                        <a:rPr lang="en-US" dirty="0"/>
                        <a:t>SNP</a:t>
                      </a:r>
                      <a:r>
                        <a:rPr lang="en-US" sz="1200" dirty="0"/>
                        <a:t>4</a:t>
                      </a:r>
                    </a:p>
                  </a:txBody>
                  <a:tcPr/>
                </a:tc>
                <a:tc>
                  <a:txBody>
                    <a:bodyPr/>
                    <a:lstStyle/>
                    <a:p>
                      <a:r>
                        <a:rPr lang="en-US" dirty="0"/>
                        <a:t>SNP</a:t>
                      </a:r>
                      <a:r>
                        <a:rPr lang="en-US" sz="1200" dirty="0"/>
                        <a:t>5</a:t>
                      </a:r>
                      <a:endParaRPr lang="en-US" dirty="0"/>
                    </a:p>
                  </a:txBody>
                  <a:tcPr/>
                </a:tc>
                <a:tc>
                  <a:txBody>
                    <a:bodyPr/>
                    <a:lstStyle/>
                    <a:p>
                      <a:r>
                        <a:rPr lang="en-US" dirty="0"/>
                        <a:t>…</a:t>
                      </a:r>
                    </a:p>
                  </a:txBody>
                  <a:tcPr/>
                </a:tc>
                <a:tc>
                  <a:txBody>
                    <a:bodyPr/>
                    <a:lstStyle/>
                    <a:p>
                      <a:r>
                        <a:rPr lang="en-US" dirty="0" err="1"/>
                        <a:t>SNP</a:t>
                      </a:r>
                      <a:r>
                        <a:rPr lang="en-US" sz="1200" dirty="0" err="1"/>
                        <a:t>m</a:t>
                      </a:r>
                      <a:endParaRPr lang="en-US" sz="1200" dirty="0"/>
                    </a:p>
                  </a:txBody>
                  <a:tcPr/>
                </a:tc>
                <a:extLst>
                  <a:ext uri="{0D108BD9-81ED-4DB2-BD59-A6C34878D82A}">
                    <a16:rowId xmlns:a16="http://schemas.microsoft.com/office/drawing/2014/main" val="3112656438"/>
                  </a:ext>
                </a:extLst>
              </a:tr>
              <a:tr h="370840">
                <a:tc>
                  <a:txBody>
                    <a:bodyPr/>
                    <a:lstStyle/>
                    <a:p>
                      <a:r>
                        <a:rPr lang="en-US" dirty="0"/>
                        <a:t>P</a:t>
                      </a:r>
                      <a:r>
                        <a:rPr lang="en-US" sz="1200" dirty="0"/>
                        <a:t>1</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3831962"/>
                  </a:ext>
                </a:extLst>
              </a:tr>
              <a:tr h="370840">
                <a:tc>
                  <a:txBody>
                    <a:bodyPr/>
                    <a:lstStyle/>
                    <a:p>
                      <a:r>
                        <a:rPr lang="en-US" dirty="0"/>
                        <a:t>P</a:t>
                      </a:r>
                      <a:r>
                        <a:rPr lang="en-US" sz="1200" dirty="0"/>
                        <a:t>2</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97238733"/>
                  </a:ext>
                </a:extLst>
              </a:tr>
              <a:tr h="370840">
                <a:tc>
                  <a:txBody>
                    <a:bodyPr/>
                    <a:lstStyle/>
                    <a:p>
                      <a:r>
                        <a:rPr lang="en-US" dirty="0"/>
                        <a:t>P</a:t>
                      </a:r>
                      <a:r>
                        <a:rPr lang="en-US" sz="1200" dirty="0"/>
                        <a:t>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91261725"/>
                  </a:ext>
                </a:extLst>
              </a:tr>
              <a:tr h="370840">
                <a:tc>
                  <a:txBody>
                    <a:bodyPr/>
                    <a:lstStyle/>
                    <a:p>
                      <a:r>
                        <a:rPr lang="en-US" dirty="0"/>
                        <a:t>P</a:t>
                      </a:r>
                      <a:r>
                        <a:rPr lang="en-US" sz="1200" dirty="0"/>
                        <a:t>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04130202"/>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46548691"/>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81132126"/>
                  </a:ext>
                </a:extLst>
              </a:tr>
              <a:tr h="370840">
                <a:tc>
                  <a:txBody>
                    <a:bodyPr/>
                    <a:lstStyle/>
                    <a:p>
                      <a:r>
                        <a:rPr lang="en-US" dirty="0" err="1"/>
                        <a:t>P</a:t>
                      </a:r>
                      <a:r>
                        <a:rPr lang="en-US" sz="1200" dirty="0" err="1"/>
                        <a:t>n</a:t>
                      </a:r>
                      <a:endParaRPr lang="en-US" sz="1200"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246523208"/>
                  </a:ext>
                </a:extLst>
              </a:tr>
            </a:tbl>
          </a:graphicData>
        </a:graphic>
      </p:graphicFrame>
      <p:cxnSp>
        <p:nvCxnSpPr>
          <p:cNvPr id="6" name="Straight Arrow Connector 5"/>
          <p:cNvCxnSpPr/>
          <p:nvPr/>
        </p:nvCxnSpPr>
        <p:spPr>
          <a:xfrm flipV="1">
            <a:off x="4042611" y="1532021"/>
            <a:ext cx="236621" cy="826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79232" y="1255022"/>
            <a:ext cx="1425070" cy="276999"/>
          </a:xfrm>
          <a:prstGeom prst="rect">
            <a:avLst/>
          </a:prstGeom>
          <a:noFill/>
        </p:spPr>
        <p:txBody>
          <a:bodyPr wrap="none" lIns="0" tIns="0" rIns="0" bIns="0" rtlCol="0">
            <a:spAutoFit/>
          </a:bodyPr>
          <a:lstStyle/>
          <a:p>
            <a:r>
              <a:rPr lang="en-US" dirty="0"/>
              <a:t>0&lt;P(</a:t>
            </a:r>
            <a:r>
              <a:rPr lang="en-US" dirty="0" err="1"/>
              <a:t>A|Pi</a:t>
            </a:r>
            <a:r>
              <a:rPr lang="en-US" dirty="0"/>
              <a:t>)=pi&lt;1</a:t>
            </a:r>
          </a:p>
        </p:txBody>
      </p:sp>
      <p:sp>
        <p:nvSpPr>
          <p:cNvPr id="10" name="TextBox 9"/>
          <p:cNvSpPr txBox="1"/>
          <p:nvPr/>
        </p:nvSpPr>
        <p:spPr>
          <a:xfrm>
            <a:off x="4884821" y="4895198"/>
            <a:ext cx="1705916" cy="369332"/>
          </a:xfrm>
          <a:prstGeom prst="rect">
            <a:avLst/>
          </a:prstGeom>
          <a:noFill/>
        </p:spPr>
        <p:txBody>
          <a:bodyPr wrap="none" rtlCol="0">
            <a:spAutoFit/>
          </a:bodyPr>
          <a:lstStyle/>
          <a:p>
            <a:r>
              <a:rPr lang="en-US" dirty="0"/>
              <a:t>m &gt;&gt;&gt;&gt; 1Million</a:t>
            </a:r>
          </a:p>
        </p:txBody>
      </p:sp>
      <p:sp>
        <p:nvSpPr>
          <p:cNvPr id="11" name="TextBox 10"/>
          <p:cNvSpPr txBox="1"/>
          <p:nvPr/>
        </p:nvSpPr>
        <p:spPr>
          <a:xfrm>
            <a:off x="1435769" y="3004157"/>
            <a:ext cx="1288814" cy="369332"/>
          </a:xfrm>
          <a:prstGeom prst="rect">
            <a:avLst/>
          </a:prstGeom>
          <a:noFill/>
        </p:spPr>
        <p:txBody>
          <a:bodyPr wrap="none" rtlCol="0">
            <a:spAutoFit/>
          </a:bodyPr>
          <a:lstStyle/>
          <a:p>
            <a:r>
              <a:rPr lang="en-US" dirty="0"/>
              <a:t>Populations</a:t>
            </a:r>
          </a:p>
        </p:txBody>
      </p:sp>
      <p:sp>
        <p:nvSpPr>
          <p:cNvPr id="9" name="Freeform 3"/>
          <p:cNvSpPr>
            <a:spLocks/>
          </p:cNvSpPr>
          <p:nvPr/>
        </p:nvSpPr>
        <p:spPr bwMode="auto">
          <a:xfrm>
            <a:off x="9620769" y="2196654"/>
            <a:ext cx="2382253" cy="1984338"/>
          </a:xfrm>
          <a:custGeom>
            <a:avLst/>
            <a:gdLst/>
            <a:ahLst/>
            <a:cxnLst>
              <a:cxn ang="0">
                <a:pos x="102" y="21"/>
              </a:cxn>
              <a:cxn ang="0">
                <a:pos x="24" y="57"/>
              </a:cxn>
              <a:cxn ang="0">
                <a:pos x="95" y="120"/>
              </a:cxn>
              <a:cxn ang="0">
                <a:pos x="102" y="169"/>
              </a:cxn>
              <a:cxn ang="0">
                <a:pos x="151" y="162"/>
              </a:cxn>
              <a:cxn ang="0">
                <a:pos x="137" y="120"/>
              </a:cxn>
              <a:cxn ang="0">
                <a:pos x="158" y="106"/>
              </a:cxn>
              <a:cxn ang="0">
                <a:pos x="221" y="99"/>
              </a:cxn>
              <a:cxn ang="0">
                <a:pos x="179" y="42"/>
              </a:cxn>
              <a:cxn ang="0">
                <a:pos x="137" y="7"/>
              </a:cxn>
              <a:cxn ang="0">
                <a:pos x="116" y="0"/>
              </a:cxn>
              <a:cxn ang="0">
                <a:pos x="102" y="21"/>
              </a:cxn>
            </a:cxnLst>
            <a:rect l="0" t="0" r="r" b="b"/>
            <a:pathLst>
              <a:path w="245" h="179">
                <a:moveTo>
                  <a:pt x="102" y="21"/>
                </a:moveTo>
                <a:cubicBezTo>
                  <a:pt x="50" y="57"/>
                  <a:pt x="77" y="47"/>
                  <a:pt x="24" y="57"/>
                </a:cubicBezTo>
                <a:cubicBezTo>
                  <a:pt x="0" y="130"/>
                  <a:pt x="28" y="113"/>
                  <a:pt x="95" y="120"/>
                </a:cubicBezTo>
                <a:cubicBezTo>
                  <a:pt x="97" y="136"/>
                  <a:pt x="89" y="159"/>
                  <a:pt x="102" y="169"/>
                </a:cubicBezTo>
                <a:cubicBezTo>
                  <a:pt x="115" y="179"/>
                  <a:pt x="141" y="175"/>
                  <a:pt x="151" y="162"/>
                </a:cubicBezTo>
                <a:cubicBezTo>
                  <a:pt x="160" y="150"/>
                  <a:pt x="137" y="120"/>
                  <a:pt x="137" y="120"/>
                </a:cubicBezTo>
                <a:cubicBezTo>
                  <a:pt x="144" y="115"/>
                  <a:pt x="150" y="108"/>
                  <a:pt x="158" y="106"/>
                </a:cubicBezTo>
                <a:cubicBezTo>
                  <a:pt x="178" y="101"/>
                  <a:pt x="203" y="110"/>
                  <a:pt x="221" y="99"/>
                </a:cubicBezTo>
                <a:cubicBezTo>
                  <a:pt x="245" y="84"/>
                  <a:pt x="187" y="45"/>
                  <a:pt x="179" y="42"/>
                </a:cubicBezTo>
                <a:cubicBezTo>
                  <a:pt x="125" y="62"/>
                  <a:pt x="156" y="31"/>
                  <a:pt x="137" y="7"/>
                </a:cubicBezTo>
                <a:cubicBezTo>
                  <a:pt x="132" y="1"/>
                  <a:pt x="123" y="2"/>
                  <a:pt x="116" y="0"/>
                </a:cubicBezTo>
                <a:cubicBezTo>
                  <a:pt x="108" y="23"/>
                  <a:pt x="116" y="21"/>
                  <a:pt x="102" y="21"/>
                </a:cubicBezTo>
                <a:close/>
              </a:path>
            </a:pathLst>
          </a:custGeom>
          <a:solidFill>
            <a:srgbClr val="FF0000"/>
          </a:solidFill>
          <a:ln w="9525">
            <a:noFill/>
            <a:round/>
            <a:headEnd/>
            <a:tailEnd/>
          </a:ln>
          <a:effectLst/>
        </p:spPr>
        <p:txBody>
          <a:bodyPr/>
          <a:lstStyle/>
          <a:p>
            <a:endParaRPr lang="en-US"/>
          </a:p>
        </p:txBody>
      </p:sp>
      <p:sp>
        <p:nvSpPr>
          <p:cNvPr id="3" name="Rectangle 2"/>
          <p:cNvSpPr/>
          <p:nvPr/>
        </p:nvSpPr>
        <p:spPr>
          <a:xfrm>
            <a:off x="6537158" y="1355254"/>
            <a:ext cx="729916" cy="3909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39458" y="1690688"/>
            <a:ext cx="729916" cy="3204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793425" y="1771234"/>
            <a:ext cx="729916" cy="3204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65050" y="5541529"/>
            <a:ext cx="5456750" cy="369332"/>
          </a:xfrm>
          <a:prstGeom prst="rect">
            <a:avLst/>
          </a:prstGeom>
          <a:noFill/>
        </p:spPr>
        <p:txBody>
          <a:bodyPr wrap="none" rtlCol="0">
            <a:spAutoFit/>
          </a:bodyPr>
          <a:lstStyle/>
          <a:p>
            <a:r>
              <a:rPr lang="en-US" dirty="0"/>
              <a:t>In a degraded sample, we will have a lot of missing data.</a:t>
            </a:r>
          </a:p>
        </p:txBody>
      </p:sp>
    </p:spTree>
    <p:extLst>
      <p:ext uri="{BB962C8B-B14F-4D97-AF65-F5344CB8AC3E}">
        <p14:creationId xmlns:p14="http://schemas.microsoft.com/office/powerpoint/2010/main" val="1337633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need?</a:t>
            </a:r>
          </a:p>
        </p:txBody>
      </p:sp>
      <p:sp>
        <p:nvSpPr>
          <p:cNvPr id="3" name="Content Placeholder 2"/>
          <p:cNvSpPr>
            <a:spLocks noGrp="1"/>
          </p:cNvSpPr>
          <p:nvPr>
            <p:ph idx="1"/>
          </p:nvPr>
        </p:nvSpPr>
        <p:spPr/>
        <p:txBody>
          <a:bodyPr/>
          <a:lstStyle/>
          <a:p>
            <a:r>
              <a:rPr lang="en-US" dirty="0"/>
              <a:t>Genotyping a </a:t>
            </a:r>
            <a:r>
              <a:rPr lang="en-US" b="1" dirty="0">
                <a:solidFill>
                  <a:srgbClr val="FF0000"/>
                </a:solidFill>
              </a:rPr>
              <a:t>minimum number</a:t>
            </a:r>
            <a:r>
              <a:rPr lang="en-US" dirty="0"/>
              <a:t> of SNPs that are “sensitive” for detecting genetic ancestry.</a:t>
            </a:r>
          </a:p>
        </p:txBody>
      </p:sp>
      <p:sp>
        <p:nvSpPr>
          <p:cNvPr id="4" name="Freeform 3"/>
          <p:cNvSpPr>
            <a:spLocks/>
          </p:cNvSpPr>
          <p:nvPr/>
        </p:nvSpPr>
        <p:spPr bwMode="auto">
          <a:xfrm>
            <a:off x="4410594" y="3009125"/>
            <a:ext cx="2382253" cy="1984338"/>
          </a:xfrm>
          <a:custGeom>
            <a:avLst/>
            <a:gdLst/>
            <a:ahLst/>
            <a:cxnLst>
              <a:cxn ang="0">
                <a:pos x="102" y="21"/>
              </a:cxn>
              <a:cxn ang="0">
                <a:pos x="24" y="57"/>
              </a:cxn>
              <a:cxn ang="0">
                <a:pos x="95" y="120"/>
              </a:cxn>
              <a:cxn ang="0">
                <a:pos x="102" y="169"/>
              </a:cxn>
              <a:cxn ang="0">
                <a:pos x="151" y="162"/>
              </a:cxn>
              <a:cxn ang="0">
                <a:pos x="137" y="120"/>
              </a:cxn>
              <a:cxn ang="0">
                <a:pos x="158" y="106"/>
              </a:cxn>
              <a:cxn ang="0">
                <a:pos x="221" y="99"/>
              </a:cxn>
              <a:cxn ang="0">
                <a:pos x="179" y="42"/>
              </a:cxn>
              <a:cxn ang="0">
                <a:pos x="137" y="7"/>
              </a:cxn>
              <a:cxn ang="0">
                <a:pos x="116" y="0"/>
              </a:cxn>
              <a:cxn ang="0">
                <a:pos x="102" y="21"/>
              </a:cxn>
            </a:cxnLst>
            <a:rect l="0" t="0" r="r" b="b"/>
            <a:pathLst>
              <a:path w="245" h="179">
                <a:moveTo>
                  <a:pt x="102" y="21"/>
                </a:moveTo>
                <a:cubicBezTo>
                  <a:pt x="50" y="57"/>
                  <a:pt x="77" y="47"/>
                  <a:pt x="24" y="57"/>
                </a:cubicBezTo>
                <a:cubicBezTo>
                  <a:pt x="0" y="130"/>
                  <a:pt x="28" y="113"/>
                  <a:pt x="95" y="120"/>
                </a:cubicBezTo>
                <a:cubicBezTo>
                  <a:pt x="97" y="136"/>
                  <a:pt x="89" y="159"/>
                  <a:pt x="102" y="169"/>
                </a:cubicBezTo>
                <a:cubicBezTo>
                  <a:pt x="115" y="179"/>
                  <a:pt x="141" y="175"/>
                  <a:pt x="151" y="162"/>
                </a:cubicBezTo>
                <a:cubicBezTo>
                  <a:pt x="160" y="150"/>
                  <a:pt x="137" y="120"/>
                  <a:pt x="137" y="120"/>
                </a:cubicBezTo>
                <a:cubicBezTo>
                  <a:pt x="144" y="115"/>
                  <a:pt x="150" y="108"/>
                  <a:pt x="158" y="106"/>
                </a:cubicBezTo>
                <a:cubicBezTo>
                  <a:pt x="178" y="101"/>
                  <a:pt x="203" y="110"/>
                  <a:pt x="221" y="99"/>
                </a:cubicBezTo>
                <a:cubicBezTo>
                  <a:pt x="245" y="84"/>
                  <a:pt x="187" y="45"/>
                  <a:pt x="179" y="42"/>
                </a:cubicBezTo>
                <a:cubicBezTo>
                  <a:pt x="125" y="62"/>
                  <a:pt x="156" y="31"/>
                  <a:pt x="137" y="7"/>
                </a:cubicBezTo>
                <a:cubicBezTo>
                  <a:pt x="132" y="1"/>
                  <a:pt x="123" y="2"/>
                  <a:pt x="116" y="0"/>
                </a:cubicBezTo>
                <a:cubicBezTo>
                  <a:pt x="108" y="23"/>
                  <a:pt x="116" y="21"/>
                  <a:pt x="102" y="21"/>
                </a:cubicBezTo>
                <a:close/>
              </a:path>
            </a:pathLst>
          </a:custGeom>
          <a:solidFill>
            <a:srgbClr val="FF0000"/>
          </a:solidFill>
          <a:ln w="9525">
            <a:noFill/>
            <a:round/>
            <a:headEnd/>
            <a:tailEnd/>
          </a:ln>
          <a:effectLst/>
        </p:spPr>
        <p:txBody>
          <a:bodyPr/>
          <a:lstStyle/>
          <a:p>
            <a:endParaRPr lang="en-US"/>
          </a:p>
        </p:txBody>
      </p:sp>
    </p:spTree>
    <p:extLst>
      <p:ext uri="{BB962C8B-B14F-4D97-AF65-F5344CB8AC3E}">
        <p14:creationId xmlns:p14="http://schemas.microsoft.com/office/powerpoint/2010/main" val="1255910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How to ascertain ASMs?</a:t>
            </a:r>
          </a:p>
        </p:txBody>
      </p:sp>
      <p:sp>
        <p:nvSpPr>
          <p:cNvPr id="1028" name="Content Placeholder 2"/>
          <p:cNvSpPr>
            <a:spLocks noGrp="1"/>
          </p:cNvSpPr>
          <p:nvPr>
            <p:ph idx="1"/>
          </p:nvPr>
        </p:nvSpPr>
        <p:spPr>
          <a:xfrm>
            <a:off x="1981200" y="1349397"/>
            <a:ext cx="8229600" cy="4525963"/>
          </a:xfrm>
        </p:spPr>
        <p:txBody>
          <a:bodyPr/>
          <a:lstStyle/>
          <a:p>
            <a:r>
              <a:rPr lang="en-US" dirty="0"/>
              <a:t>Fitness function: </a:t>
            </a:r>
            <a:r>
              <a:rPr lang="en-US" dirty="0" err="1"/>
              <a:t>Informativeness</a:t>
            </a:r>
            <a:r>
              <a:rPr lang="en-US" dirty="0"/>
              <a:t> of ancestry</a:t>
            </a:r>
          </a:p>
        </p:txBody>
      </p:sp>
      <p:sp>
        <p:nvSpPr>
          <p:cNvPr id="1029" name="Rectangle 4"/>
          <p:cNvSpPr>
            <a:spLocks noChangeArrowheads="1"/>
          </p:cNvSpPr>
          <p:nvPr/>
        </p:nvSpPr>
        <p:spPr bwMode="auto">
          <a:xfrm>
            <a:off x="7467600" y="6226196"/>
            <a:ext cx="3124200" cy="274638"/>
          </a:xfrm>
          <a:prstGeom prst="rect">
            <a:avLst/>
          </a:prstGeom>
          <a:noFill/>
          <a:ln w="9525">
            <a:noFill/>
            <a:miter lim="800000"/>
            <a:headEnd/>
            <a:tailEnd/>
          </a:ln>
        </p:spPr>
        <p:txBody>
          <a:bodyPr>
            <a:spAutoFit/>
          </a:bodyPr>
          <a:lstStyle/>
          <a:p>
            <a:r>
              <a:rPr lang="en-US" sz="1200" dirty="0"/>
              <a:t>Am J Hum Genet. 2003 Dec;73(6):1402-22</a:t>
            </a:r>
          </a:p>
        </p:txBody>
      </p:sp>
      <p:graphicFrame>
        <p:nvGraphicFramePr>
          <p:cNvPr id="1026" name="Object 1"/>
          <p:cNvGraphicFramePr>
            <a:graphicFrameLocks noChangeAspect="1"/>
          </p:cNvGraphicFramePr>
          <p:nvPr/>
        </p:nvGraphicFramePr>
        <p:xfrm>
          <a:off x="2238376" y="2178065"/>
          <a:ext cx="7483475" cy="1400175"/>
        </p:xfrm>
        <a:graphic>
          <a:graphicData uri="http://schemas.openxmlformats.org/presentationml/2006/ole">
            <mc:AlternateContent xmlns:mc="http://schemas.openxmlformats.org/markup-compatibility/2006">
              <mc:Choice xmlns:v="urn:schemas-microsoft-com:vml" Requires="v">
                <p:oleObj spid="_x0000_s1060" name="Equation" r:id="rId4" imgW="2577960" imgH="482400" progId="Equation.3">
                  <p:embed/>
                </p:oleObj>
              </mc:Choice>
              <mc:Fallback>
                <p:oleObj name="Equation" r:id="rId4" imgW="2577960" imgH="482400" progId="Equation.3">
                  <p:embed/>
                  <p:pic>
                    <p:nvPicPr>
                      <p:cNvPr id="1026"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8376" y="2178065"/>
                        <a:ext cx="7483475" cy="14001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1030" name="TextBox 6"/>
          <p:cNvSpPr txBox="1">
            <a:spLocks noChangeArrowheads="1"/>
          </p:cNvSpPr>
          <p:nvPr/>
        </p:nvSpPr>
        <p:spPr bwMode="auto">
          <a:xfrm>
            <a:off x="3238501" y="3978289"/>
            <a:ext cx="3000375" cy="1631216"/>
          </a:xfrm>
          <a:prstGeom prst="rect">
            <a:avLst/>
          </a:prstGeom>
          <a:noFill/>
          <a:ln w="9525">
            <a:noFill/>
            <a:miter lim="800000"/>
            <a:headEnd/>
            <a:tailEnd/>
          </a:ln>
        </p:spPr>
        <p:txBody>
          <a:bodyPr>
            <a:spAutoFit/>
          </a:bodyPr>
          <a:lstStyle/>
          <a:p>
            <a:r>
              <a:rPr lang="en-US" sz="2000" b="1" dirty="0">
                <a:latin typeface="Calibri" pitchFamily="34" charset="0"/>
              </a:rPr>
              <a:t>Entropy of the mean allelic distribution (that, is we assume that all the individuals are from the same population)</a:t>
            </a:r>
          </a:p>
        </p:txBody>
      </p:sp>
      <p:cxnSp>
        <p:nvCxnSpPr>
          <p:cNvPr id="10" name="Straight Arrow Connector 9"/>
          <p:cNvCxnSpPr>
            <a:stCxn id="1030" idx="0"/>
          </p:cNvCxnSpPr>
          <p:nvPr/>
        </p:nvCxnSpPr>
        <p:spPr>
          <a:xfrm rot="5400000" flipH="1" flipV="1">
            <a:off x="4874419" y="2971020"/>
            <a:ext cx="871538" cy="1143000"/>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1032" name="TextBox 10"/>
          <p:cNvSpPr txBox="1">
            <a:spLocks noChangeArrowheads="1"/>
          </p:cNvSpPr>
          <p:nvPr/>
        </p:nvSpPr>
        <p:spPr bwMode="auto">
          <a:xfrm>
            <a:off x="6524626" y="4178315"/>
            <a:ext cx="3357563" cy="1015663"/>
          </a:xfrm>
          <a:prstGeom prst="rect">
            <a:avLst/>
          </a:prstGeom>
          <a:noFill/>
          <a:ln w="9525">
            <a:noFill/>
            <a:miter lim="800000"/>
            <a:headEnd/>
            <a:tailEnd/>
          </a:ln>
        </p:spPr>
        <p:txBody>
          <a:bodyPr>
            <a:spAutoFit/>
          </a:bodyPr>
          <a:lstStyle/>
          <a:p>
            <a:r>
              <a:rPr lang="en-US" sz="2000" b="1" dirty="0">
                <a:latin typeface="Calibri" pitchFamily="34" charset="0"/>
              </a:rPr>
              <a:t>Mean entropy of the allelic distribution in all the populations</a:t>
            </a:r>
          </a:p>
        </p:txBody>
      </p:sp>
      <p:cxnSp>
        <p:nvCxnSpPr>
          <p:cNvPr id="12" name="Straight Arrow Connector 11"/>
          <p:cNvCxnSpPr>
            <a:stCxn id="1032" idx="0"/>
          </p:cNvCxnSpPr>
          <p:nvPr/>
        </p:nvCxnSpPr>
        <p:spPr>
          <a:xfrm rot="5400000" flipH="1" flipV="1">
            <a:off x="7817247" y="3756436"/>
            <a:ext cx="808038" cy="35718"/>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872343" y="1889761"/>
            <a:ext cx="9997366" cy="3985600"/>
            <a:chOff x="1872343" y="1889761"/>
            <a:chExt cx="9997366" cy="3985600"/>
          </a:xfrm>
        </p:grpSpPr>
        <p:sp>
          <p:nvSpPr>
            <p:cNvPr id="2" name="Rectangle 1"/>
            <p:cNvSpPr/>
            <p:nvPr/>
          </p:nvSpPr>
          <p:spPr>
            <a:xfrm>
              <a:off x="1872343" y="1889761"/>
              <a:ext cx="8177348" cy="39856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362456" y="2723945"/>
              <a:ext cx="1507253" cy="646331"/>
            </a:xfrm>
            <a:prstGeom prst="rect">
              <a:avLst/>
            </a:prstGeom>
            <a:noFill/>
          </p:spPr>
          <p:txBody>
            <a:bodyPr wrap="square" rtlCol="0">
              <a:spAutoFit/>
            </a:bodyPr>
            <a:lstStyle/>
            <a:p>
              <a:pPr algn="ctr"/>
              <a:r>
                <a:rPr lang="en-US" dirty="0"/>
                <a:t>Non-linear function</a:t>
              </a:r>
            </a:p>
          </p:txBody>
        </p:sp>
      </p:grpSp>
    </p:spTree>
    <p:extLst>
      <p:ext uri="{BB962C8B-B14F-4D97-AF65-F5344CB8AC3E}">
        <p14:creationId xmlns:p14="http://schemas.microsoft.com/office/powerpoint/2010/main" val="25698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Genetic Algorithm</a:t>
            </a:r>
          </a:p>
        </p:txBody>
      </p:sp>
      <p:sp>
        <p:nvSpPr>
          <p:cNvPr id="4" name="Rectangle 9"/>
          <p:cNvSpPr>
            <a:spLocks noChangeArrowheads="1"/>
          </p:cNvSpPr>
          <p:nvPr/>
        </p:nvSpPr>
        <p:spPr bwMode="auto">
          <a:xfrm>
            <a:off x="1242877" y="1923797"/>
            <a:ext cx="2362200" cy="685800"/>
          </a:xfrm>
          <a:prstGeom prst="rect">
            <a:avLst/>
          </a:prstGeom>
          <a:noFill/>
          <a:ln w="9525">
            <a:solidFill>
              <a:schemeClr val="tx1"/>
            </a:solidFill>
            <a:miter lim="800000"/>
            <a:headEnd/>
            <a:tailEnd/>
          </a:ln>
        </p:spPr>
        <p:txBody>
          <a:bodyPr wrap="none" anchor="ctr"/>
          <a:lstStyle/>
          <a:p>
            <a:pPr algn="ctr"/>
            <a:r>
              <a:rPr lang="en-US" sz="1400"/>
              <a:t>Population of answers</a:t>
            </a:r>
          </a:p>
        </p:txBody>
      </p:sp>
      <p:sp>
        <p:nvSpPr>
          <p:cNvPr id="5" name="Line 11"/>
          <p:cNvSpPr>
            <a:spLocks noChangeShapeType="1"/>
          </p:cNvSpPr>
          <p:nvPr/>
        </p:nvSpPr>
        <p:spPr bwMode="auto">
          <a:xfrm>
            <a:off x="2385877" y="2609597"/>
            <a:ext cx="0" cy="304800"/>
          </a:xfrm>
          <a:prstGeom prst="line">
            <a:avLst/>
          </a:prstGeom>
          <a:noFill/>
          <a:ln w="9525">
            <a:solidFill>
              <a:schemeClr val="tx1"/>
            </a:solidFill>
            <a:round/>
            <a:headEnd/>
            <a:tailEnd type="triangle" w="med" len="med"/>
          </a:ln>
        </p:spPr>
        <p:txBody>
          <a:bodyPr/>
          <a:lstStyle/>
          <a:p>
            <a:endParaRPr lang="en-US"/>
          </a:p>
        </p:txBody>
      </p:sp>
      <p:sp>
        <p:nvSpPr>
          <p:cNvPr id="6" name="Rectangle 12"/>
          <p:cNvSpPr>
            <a:spLocks noChangeArrowheads="1"/>
          </p:cNvSpPr>
          <p:nvPr/>
        </p:nvSpPr>
        <p:spPr bwMode="auto">
          <a:xfrm>
            <a:off x="1242877" y="2914397"/>
            <a:ext cx="2362200" cy="685800"/>
          </a:xfrm>
          <a:prstGeom prst="rect">
            <a:avLst/>
          </a:prstGeom>
          <a:noFill/>
          <a:ln w="9525">
            <a:solidFill>
              <a:schemeClr val="tx1"/>
            </a:solidFill>
            <a:miter lim="800000"/>
            <a:headEnd/>
            <a:tailEnd/>
          </a:ln>
        </p:spPr>
        <p:txBody>
          <a:bodyPr wrap="none" anchor="ctr"/>
          <a:lstStyle/>
          <a:p>
            <a:pPr algn="ctr"/>
            <a:r>
              <a:rPr lang="en-US" sz="1400" dirty="0"/>
              <a:t>Select best answers</a:t>
            </a:r>
          </a:p>
        </p:txBody>
      </p:sp>
      <p:sp>
        <p:nvSpPr>
          <p:cNvPr id="7" name="Line 13"/>
          <p:cNvSpPr>
            <a:spLocks noChangeShapeType="1"/>
          </p:cNvSpPr>
          <p:nvPr/>
        </p:nvSpPr>
        <p:spPr bwMode="auto">
          <a:xfrm>
            <a:off x="2385877" y="3600197"/>
            <a:ext cx="0" cy="381000"/>
          </a:xfrm>
          <a:prstGeom prst="line">
            <a:avLst/>
          </a:prstGeom>
          <a:noFill/>
          <a:ln w="9525">
            <a:solidFill>
              <a:schemeClr val="tx1"/>
            </a:solidFill>
            <a:round/>
            <a:headEnd/>
            <a:tailEnd type="triangle" w="med" len="med"/>
          </a:ln>
        </p:spPr>
        <p:txBody>
          <a:bodyPr/>
          <a:lstStyle/>
          <a:p>
            <a:endParaRPr lang="en-US"/>
          </a:p>
        </p:txBody>
      </p:sp>
      <p:sp>
        <p:nvSpPr>
          <p:cNvPr id="8" name="Rectangle 14"/>
          <p:cNvSpPr>
            <a:spLocks noChangeArrowheads="1"/>
          </p:cNvSpPr>
          <p:nvPr/>
        </p:nvSpPr>
        <p:spPr bwMode="auto">
          <a:xfrm>
            <a:off x="1242877" y="3981197"/>
            <a:ext cx="2362200" cy="685800"/>
          </a:xfrm>
          <a:prstGeom prst="rect">
            <a:avLst/>
          </a:prstGeom>
          <a:noFill/>
          <a:ln w="9525">
            <a:solidFill>
              <a:schemeClr val="tx1"/>
            </a:solidFill>
            <a:miter lim="800000"/>
            <a:headEnd/>
            <a:tailEnd/>
          </a:ln>
        </p:spPr>
        <p:txBody>
          <a:bodyPr wrap="none" anchor="ctr"/>
          <a:lstStyle/>
          <a:p>
            <a:pPr algn="ctr"/>
            <a:r>
              <a:rPr lang="en-US" sz="1400"/>
              <a:t>Random mating</a:t>
            </a:r>
          </a:p>
        </p:txBody>
      </p:sp>
      <p:sp>
        <p:nvSpPr>
          <p:cNvPr id="9" name="Line 15"/>
          <p:cNvSpPr>
            <a:spLocks noChangeShapeType="1"/>
          </p:cNvSpPr>
          <p:nvPr/>
        </p:nvSpPr>
        <p:spPr bwMode="auto">
          <a:xfrm>
            <a:off x="2385877" y="4666997"/>
            <a:ext cx="0" cy="381000"/>
          </a:xfrm>
          <a:prstGeom prst="line">
            <a:avLst/>
          </a:prstGeom>
          <a:noFill/>
          <a:ln w="9525">
            <a:solidFill>
              <a:schemeClr val="tx1"/>
            </a:solidFill>
            <a:round/>
            <a:headEnd/>
            <a:tailEnd type="triangle" w="med" len="med"/>
          </a:ln>
        </p:spPr>
        <p:txBody>
          <a:bodyPr/>
          <a:lstStyle/>
          <a:p>
            <a:endParaRPr lang="en-US"/>
          </a:p>
        </p:txBody>
      </p:sp>
      <p:sp>
        <p:nvSpPr>
          <p:cNvPr id="10" name="Rectangle 16"/>
          <p:cNvSpPr>
            <a:spLocks noChangeArrowheads="1"/>
          </p:cNvSpPr>
          <p:nvPr/>
        </p:nvSpPr>
        <p:spPr bwMode="auto">
          <a:xfrm>
            <a:off x="1242877" y="5047997"/>
            <a:ext cx="2362200" cy="685800"/>
          </a:xfrm>
          <a:prstGeom prst="rect">
            <a:avLst/>
          </a:prstGeom>
          <a:noFill/>
          <a:ln w="9525">
            <a:solidFill>
              <a:schemeClr val="tx1"/>
            </a:solidFill>
            <a:miter lim="800000"/>
            <a:headEnd/>
            <a:tailEnd/>
          </a:ln>
        </p:spPr>
        <p:txBody>
          <a:bodyPr wrap="none" anchor="ctr"/>
          <a:lstStyle/>
          <a:p>
            <a:pPr algn="ctr"/>
            <a:r>
              <a:rPr lang="en-US" sz="1400"/>
              <a:t>Recombination/Mutation</a:t>
            </a:r>
          </a:p>
        </p:txBody>
      </p:sp>
      <p:sp>
        <p:nvSpPr>
          <p:cNvPr id="11" name="Freeform 19"/>
          <p:cNvSpPr>
            <a:spLocks/>
          </p:cNvSpPr>
          <p:nvPr/>
        </p:nvSpPr>
        <p:spPr bwMode="auto">
          <a:xfrm>
            <a:off x="2422390" y="2228597"/>
            <a:ext cx="2022475" cy="3821113"/>
          </a:xfrm>
          <a:custGeom>
            <a:avLst/>
            <a:gdLst>
              <a:gd name="T0" fmla="*/ 0 w 1274"/>
              <a:gd name="T1" fmla="*/ 2212 h 2407"/>
              <a:gd name="T2" fmla="*/ 0 w 1274"/>
              <a:gd name="T3" fmla="*/ 2407 h 2407"/>
              <a:gd name="T4" fmla="*/ 1274 w 1274"/>
              <a:gd name="T5" fmla="*/ 2407 h 2407"/>
              <a:gd name="T6" fmla="*/ 1274 w 1274"/>
              <a:gd name="T7" fmla="*/ 0 h 2407"/>
              <a:gd name="T8" fmla="*/ 746 w 1274"/>
              <a:gd name="T9" fmla="*/ 0 h 2407"/>
              <a:gd name="T10" fmla="*/ 0 60000 65536"/>
              <a:gd name="T11" fmla="*/ 0 60000 65536"/>
              <a:gd name="T12" fmla="*/ 0 60000 65536"/>
              <a:gd name="T13" fmla="*/ 0 60000 65536"/>
              <a:gd name="T14" fmla="*/ 0 60000 65536"/>
              <a:gd name="T15" fmla="*/ 0 w 1274"/>
              <a:gd name="T16" fmla="*/ 0 h 2407"/>
              <a:gd name="T17" fmla="*/ 1274 w 1274"/>
              <a:gd name="T18" fmla="*/ 2407 h 2407"/>
            </a:gdLst>
            <a:ahLst/>
            <a:cxnLst>
              <a:cxn ang="T10">
                <a:pos x="T0" y="T1"/>
              </a:cxn>
              <a:cxn ang="T11">
                <a:pos x="T2" y="T3"/>
              </a:cxn>
              <a:cxn ang="T12">
                <a:pos x="T4" y="T5"/>
              </a:cxn>
              <a:cxn ang="T13">
                <a:pos x="T6" y="T7"/>
              </a:cxn>
              <a:cxn ang="T14">
                <a:pos x="T8" y="T9"/>
              </a:cxn>
            </a:cxnLst>
            <a:rect l="T15" t="T16" r="T17" b="T18"/>
            <a:pathLst>
              <a:path w="1274" h="2407">
                <a:moveTo>
                  <a:pt x="0" y="2212"/>
                </a:moveTo>
                <a:lnTo>
                  <a:pt x="0" y="2407"/>
                </a:lnTo>
                <a:lnTo>
                  <a:pt x="1274" y="2407"/>
                </a:lnTo>
                <a:lnTo>
                  <a:pt x="1274" y="0"/>
                </a:lnTo>
                <a:lnTo>
                  <a:pt x="746" y="0"/>
                </a:lnTo>
              </a:path>
            </a:pathLst>
          </a:custGeom>
          <a:noFill/>
          <a:ln w="9525">
            <a:solidFill>
              <a:schemeClr val="tx1"/>
            </a:solidFill>
            <a:round/>
            <a:headEnd/>
            <a:tailEnd type="triangle" w="med" len="med"/>
          </a:ln>
        </p:spPr>
        <p:txBody>
          <a:bodyPr/>
          <a:lstStyle/>
          <a:p>
            <a:endParaRPr lang="en-US">
              <a:latin typeface="Calibri" pitchFamily="34" charset="0"/>
            </a:endParaRPr>
          </a:p>
        </p:txBody>
      </p:sp>
      <p:sp>
        <p:nvSpPr>
          <p:cNvPr id="12" name="Rectangle 20"/>
          <p:cNvSpPr>
            <a:spLocks noChangeArrowheads="1"/>
          </p:cNvSpPr>
          <p:nvPr/>
        </p:nvSpPr>
        <p:spPr bwMode="auto">
          <a:xfrm rot="5400000">
            <a:off x="3954327" y="3808160"/>
            <a:ext cx="1435100" cy="304800"/>
          </a:xfrm>
          <a:prstGeom prst="rect">
            <a:avLst/>
          </a:prstGeom>
          <a:noFill/>
          <a:ln w="9525">
            <a:noFill/>
            <a:miter lim="800000"/>
            <a:headEnd/>
            <a:tailEnd/>
          </a:ln>
        </p:spPr>
        <p:txBody>
          <a:bodyPr wrap="none">
            <a:spAutoFit/>
          </a:bodyPr>
          <a:lstStyle/>
          <a:p>
            <a:r>
              <a:rPr lang="en-US" sz="1400"/>
              <a:t>Next generation</a:t>
            </a:r>
          </a:p>
        </p:txBody>
      </p:sp>
      <p:sp>
        <p:nvSpPr>
          <p:cNvPr id="15" name="TextBox 14"/>
          <p:cNvSpPr txBox="1"/>
          <p:nvPr/>
        </p:nvSpPr>
        <p:spPr>
          <a:xfrm>
            <a:off x="5353050" y="2261994"/>
            <a:ext cx="6397791"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How would you code the GA in R?</a:t>
            </a:r>
          </a:p>
          <a:p>
            <a:pPr marL="457200" indent="-457200">
              <a:buFont typeface="Arial" panose="020B0604020202020204" pitchFamily="34" charset="0"/>
              <a:buChar char="•"/>
            </a:pPr>
            <a:r>
              <a:rPr lang="en-US" sz="3200" dirty="0"/>
              <a:t>Which Functions would you use?</a:t>
            </a:r>
          </a:p>
          <a:p>
            <a:pPr marL="457200" indent="-457200">
              <a:buFont typeface="Arial" panose="020B0604020202020204" pitchFamily="34" charset="0"/>
              <a:buChar char="•"/>
            </a:pPr>
            <a:r>
              <a:rPr lang="en-US" sz="3200" dirty="0"/>
              <a:t>How would you design the experiment to see if your approach worked out?</a:t>
            </a:r>
          </a:p>
        </p:txBody>
      </p:sp>
    </p:spTree>
    <p:extLst>
      <p:ext uri="{BB962C8B-B14F-4D97-AF65-F5344CB8AC3E}">
        <p14:creationId xmlns:p14="http://schemas.microsoft.com/office/powerpoint/2010/main" val="3431194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Social computing: particle swarms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762250"/>
            <a:ext cx="3007056" cy="2025065"/>
          </a:xfrm>
          <a:prstGeom prst="rect">
            <a:avLst/>
          </a:prstGeom>
        </p:spPr>
      </p:pic>
      <p:sp>
        <p:nvSpPr>
          <p:cNvPr id="5" name="TextBox 4"/>
          <p:cNvSpPr txBox="1"/>
          <p:nvPr/>
        </p:nvSpPr>
        <p:spPr>
          <a:xfrm>
            <a:off x="800100" y="2147888"/>
            <a:ext cx="2590196" cy="369332"/>
          </a:xfrm>
          <a:prstGeom prst="rect">
            <a:avLst/>
          </a:prstGeom>
          <a:noFill/>
        </p:spPr>
        <p:txBody>
          <a:bodyPr wrap="none" rtlCol="0">
            <a:spAutoFit/>
          </a:bodyPr>
          <a:lstStyle/>
          <a:p>
            <a:r>
              <a:rPr lang="en-US" dirty="0"/>
              <a:t>Flocking behavior of birds</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2611" y="2762250"/>
            <a:ext cx="2670414" cy="2025065"/>
          </a:xfrm>
          <a:prstGeom prst="rect">
            <a:avLst/>
          </a:prstGeom>
        </p:spPr>
      </p:pic>
      <p:sp>
        <p:nvSpPr>
          <p:cNvPr id="7" name="TextBox 6"/>
          <p:cNvSpPr txBox="1"/>
          <p:nvPr/>
        </p:nvSpPr>
        <p:spPr>
          <a:xfrm>
            <a:off x="5004485" y="2147888"/>
            <a:ext cx="1987532" cy="369332"/>
          </a:xfrm>
          <a:prstGeom prst="rect">
            <a:avLst/>
          </a:prstGeom>
          <a:noFill/>
        </p:spPr>
        <p:txBody>
          <a:bodyPr wrap="none" rtlCol="0">
            <a:spAutoFit/>
          </a:bodyPr>
          <a:lstStyle/>
          <a:p>
            <a:r>
              <a:rPr lang="en-US" dirty="0"/>
              <a:t>Foraging </a:t>
            </a:r>
            <a:r>
              <a:rPr lang="en-US" dirty="0" err="1"/>
              <a:t>behaviour</a:t>
            </a:r>
            <a:endParaRPr lang="en-US"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3361" y="2762250"/>
            <a:ext cx="3055135" cy="2026204"/>
          </a:xfrm>
          <a:prstGeom prst="rect">
            <a:avLst/>
          </a:prstGeom>
        </p:spPr>
      </p:pic>
      <p:sp>
        <p:nvSpPr>
          <p:cNvPr id="9" name="TextBox 8"/>
          <p:cNvSpPr txBox="1"/>
          <p:nvPr/>
        </p:nvSpPr>
        <p:spPr>
          <a:xfrm>
            <a:off x="8347760" y="2147888"/>
            <a:ext cx="2655855" cy="369332"/>
          </a:xfrm>
          <a:prstGeom prst="rect">
            <a:avLst/>
          </a:prstGeom>
          <a:noFill/>
        </p:spPr>
        <p:txBody>
          <a:bodyPr wrap="none" rtlCol="0">
            <a:spAutoFit/>
          </a:bodyPr>
          <a:lstStyle/>
          <a:p>
            <a:r>
              <a:rPr lang="en-US" dirty="0" err="1"/>
              <a:t>Behaviour</a:t>
            </a:r>
            <a:r>
              <a:rPr lang="en-US" dirty="0"/>
              <a:t> of social insects</a:t>
            </a:r>
          </a:p>
        </p:txBody>
      </p:sp>
    </p:spTree>
    <p:extLst>
      <p:ext uri="{BB962C8B-B14F-4D97-AF65-F5344CB8AC3E}">
        <p14:creationId xmlns:p14="http://schemas.microsoft.com/office/powerpoint/2010/main" val="457459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How does it work?</a:t>
            </a:r>
          </a:p>
        </p:txBody>
      </p:sp>
      <p:pic>
        <p:nvPicPr>
          <p:cNvPr id="4" name="Content Placeholder 3"/>
          <p:cNvPicPr>
            <a:picLocks noGrp="1" noChangeAspect="1"/>
          </p:cNvPicPr>
          <p:nvPr>
            <p:ph idx="1"/>
          </p:nvPr>
        </p:nvPicPr>
        <p:blipFill>
          <a:blip r:embed="rId2"/>
          <a:stretch>
            <a:fillRect/>
          </a:stretch>
        </p:blipFill>
        <p:spPr>
          <a:xfrm>
            <a:off x="4460631" y="2083024"/>
            <a:ext cx="3409950" cy="2658353"/>
          </a:xfrm>
          <a:prstGeom prst="rect">
            <a:avLst/>
          </a:prstGeom>
        </p:spPr>
      </p:pic>
      <p:cxnSp>
        <p:nvCxnSpPr>
          <p:cNvPr id="6" name="Straight Arrow Connector 5"/>
          <p:cNvCxnSpPr/>
          <p:nvPr/>
        </p:nvCxnSpPr>
        <p:spPr>
          <a:xfrm flipH="1">
            <a:off x="2628900" y="2751992"/>
            <a:ext cx="2400300" cy="62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62809" y="3412200"/>
            <a:ext cx="2751992" cy="923330"/>
          </a:xfrm>
          <a:prstGeom prst="rect">
            <a:avLst/>
          </a:prstGeom>
          <a:noFill/>
        </p:spPr>
        <p:txBody>
          <a:bodyPr wrap="square" rtlCol="0">
            <a:spAutoFit/>
          </a:bodyPr>
          <a:lstStyle/>
          <a:p>
            <a:r>
              <a:rPr lang="en-US" dirty="0"/>
              <a:t>Each individual carries an amount of information different than others</a:t>
            </a:r>
          </a:p>
        </p:txBody>
      </p:sp>
      <p:sp>
        <p:nvSpPr>
          <p:cNvPr id="8" name="Oval 7"/>
          <p:cNvSpPr/>
          <p:nvPr/>
        </p:nvSpPr>
        <p:spPr>
          <a:xfrm>
            <a:off x="4601307" y="1919336"/>
            <a:ext cx="2989385" cy="29857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8" idx="6"/>
          </p:cNvCxnSpPr>
          <p:nvPr/>
        </p:nvCxnSpPr>
        <p:spPr>
          <a:xfrm flipV="1">
            <a:off x="7590692" y="2257426"/>
            <a:ext cx="1800958" cy="115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391650" y="1586791"/>
            <a:ext cx="1762125" cy="1477328"/>
          </a:xfrm>
          <a:prstGeom prst="rect">
            <a:avLst/>
          </a:prstGeom>
          <a:noFill/>
        </p:spPr>
        <p:txBody>
          <a:bodyPr wrap="square" rtlCol="0">
            <a:spAutoFit/>
          </a:bodyPr>
          <a:lstStyle/>
          <a:p>
            <a:r>
              <a:rPr lang="en-US" dirty="0"/>
              <a:t>Sharing information allows to identify the optimal location</a:t>
            </a:r>
          </a:p>
        </p:txBody>
      </p:sp>
    </p:spTree>
    <p:extLst>
      <p:ext uri="{BB962C8B-B14F-4D97-AF65-F5344CB8AC3E}">
        <p14:creationId xmlns:p14="http://schemas.microsoft.com/office/powerpoint/2010/main" val="24389062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How does it work?</a:t>
            </a:r>
          </a:p>
        </p:txBody>
      </p:sp>
      <p:pic>
        <p:nvPicPr>
          <p:cNvPr id="6" name="Content Placeholder 5"/>
          <p:cNvPicPr>
            <a:picLocks noGrp="1" noChangeAspect="1"/>
          </p:cNvPicPr>
          <p:nvPr>
            <p:ph idx="1"/>
          </p:nvPr>
        </p:nvPicPr>
        <p:blipFill>
          <a:blip r:embed="rId2"/>
          <a:stretch>
            <a:fillRect/>
          </a:stretch>
        </p:blipFill>
        <p:spPr>
          <a:xfrm>
            <a:off x="838200" y="1690688"/>
            <a:ext cx="5011651" cy="4101840"/>
          </a:xfrm>
          <a:prstGeom prst="rect">
            <a:avLst/>
          </a:prstGeom>
        </p:spPr>
      </p:pic>
      <p:sp>
        <p:nvSpPr>
          <p:cNvPr id="7" name="TextBox 6"/>
          <p:cNvSpPr txBox="1"/>
          <p:nvPr/>
        </p:nvSpPr>
        <p:spPr>
          <a:xfrm>
            <a:off x="6791325" y="1690688"/>
            <a:ext cx="3445367" cy="1200329"/>
          </a:xfrm>
          <a:prstGeom prst="rect">
            <a:avLst/>
          </a:prstGeom>
          <a:noFill/>
        </p:spPr>
        <p:txBody>
          <a:bodyPr wrap="none" rtlCol="0">
            <a:spAutoFit/>
          </a:bodyPr>
          <a:lstStyle/>
          <a:p>
            <a:r>
              <a:rPr lang="en-US" dirty="0"/>
              <a:t>What do we need to run it?</a:t>
            </a:r>
          </a:p>
          <a:p>
            <a:endParaRPr lang="en-US" dirty="0"/>
          </a:p>
          <a:p>
            <a:r>
              <a:rPr lang="en-US" dirty="0"/>
              <a:t>Position of each individual/particle</a:t>
            </a:r>
          </a:p>
          <a:p>
            <a:r>
              <a:rPr lang="en-US" dirty="0"/>
              <a:t>Velocity or gradient</a:t>
            </a:r>
          </a:p>
        </p:txBody>
      </p:sp>
      <p:sp>
        <p:nvSpPr>
          <p:cNvPr id="8" name="TextBox 7"/>
          <p:cNvSpPr txBox="1"/>
          <p:nvPr/>
        </p:nvSpPr>
        <p:spPr>
          <a:xfrm>
            <a:off x="6657975" y="3267075"/>
            <a:ext cx="5022914" cy="646331"/>
          </a:xfrm>
          <a:prstGeom prst="rect">
            <a:avLst/>
          </a:prstGeom>
          <a:noFill/>
        </p:spPr>
        <p:txBody>
          <a:bodyPr wrap="none" rtlCol="0">
            <a:spAutoFit/>
          </a:bodyPr>
          <a:lstStyle/>
          <a:p>
            <a:r>
              <a:rPr lang="en-US" dirty="0"/>
              <a:t>pi = best solution found by particle </a:t>
            </a:r>
            <a:r>
              <a:rPr lang="en-US" dirty="0" err="1"/>
              <a:t>i</a:t>
            </a:r>
            <a:endParaRPr lang="en-US" dirty="0"/>
          </a:p>
          <a:p>
            <a:r>
              <a:rPr lang="en-US" dirty="0" err="1"/>
              <a:t>gbest</a:t>
            </a:r>
            <a:r>
              <a:rPr lang="en-US" dirty="0"/>
              <a:t> =best solution found so far by all the particles</a:t>
            </a:r>
          </a:p>
        </p:txBody>
      </p:sp>
      <p:sp>
        <p:nvSpPr>
          <p:cNvPr id="9" name="TextBox 8"/>
          <p:cNvSpPr txBox="1"/>
          <p:nvPr/>
        </p:nvSpPr>
        <p:spPr>
          <a:xfrm>
            <a:off x="6791325" y="4362450"/>
            <a:ext cx="4467225" cy="646331"/>
          </a:xfrm>
          <a:prstGeom prst="rect">
            <a:avLst/>
          </a:prstGeom>
          <a:noFill/>
        </p:spPr>
        <p:txBody>
          <a:bodyPr wrap="square" rtlCol="0">
            <a:spAutoFit/>
          </a:bodyPr>
          <a:lstStyle/>
          <a:p>
            <a:r>
              <a:rPr lang="en-US" dirty="0"/>
              <a:t>At each iteration, a particle moves according to its previous velocity and </a:t>
            </a:r>
            <a:r>
              <a:rPr lang="en-US" dirty="0" err="1"/>
              <a:t>gbest</a:t>
            </a:r>
            <a:endParaRPr lang="en-US" dirty="0"/>
          </a:p>
        </p:txBody>
      </p:sp>
    </p:spTree>
    <p:extLst>
      <p:ext uri="{BB962C8B-B14F-4D97-AF65-F5344CB8AC3E}">
        <p14:creationId xmlns:p14="http://schemas.microsoft.com/office/powerpoint/2010/main" val="3329574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How does it work?</a:t>
            </a:r>
          </a:p>
        </p:txBody>
      </p:sp>
      <p:pic>
        <p:nvPicPr>
          <p:cNvPr id="10" name="Picture 9"/>
          <p:cNvPicPr>
            <a:picLocks noChangeAspect="1"/>
          </p:cNvPicPr>
          <p:nvPr/>
        </p:nvPicPr>
        <p:blipFill>
          <a:blip r:embed="rId2"/>
          <a:stretch>
            <a:fillRect/>
          </a:stretch>
        </p:blipFill>
        <p:spPr>
          <a:xfrm>
            <a:off x="838200" y="1690688"/>
            <a:ext cx="8582025" cy="581025"/>
          </a:xfrm>
          <a:prstGeom prst="rect">
            <a:avLst/>
          </a:prstGeom>
        </p:spPr>
      </p:pic>
      <p:cxnSp>
        <p:nvCxnSpPr>
          <p:cNvPr id="5" name="Straight Arrow Connector 4"/>
          <p:cNvCxnSpPr/>
          <p:nvPr/>
        </p:nvCxnSpPr>
        <p:spPr>
          <a:xfrm flipH="1">
            <a:off x="2133600" y="2266950"/>
            <a:ext cx="466725" cy="71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89629" y="3016251"/>
            <a:ext cx="2060949" cy="369332"/>
          </a:xfrm>
          <a:prstGeom prst="rect">
            <a:avLst/>
          </a:prstGeom>
          <a:noFill/>
        </p:spPr>
        <p:txBody>
          <a:bodyPr wrap="none" rtlCol="0">
            <a:spAutoFit/>
          </a:bodyPr>
          <a:lstStyle/>
          <a:p>
            <a:r>
              <a:rPr lang="en-US" dirty="0"/>
              <a:t>Current momentum</a:t>
            </a:r>
          </a:p>
        </p:txBody>
      </p:sp>
      <p:cxnSp>
        <p:nvCxnSpPr>
          <p:cNvPr id="13" name="Straight Arrow Connector 12"/>
          <p:cNvCxnSpPr/>
          <p:nvPr/>
        </p:nvCxnSpPr>
        <p:spPr>
          <a:xfrm>
            <a:off x="4495800" y="2286794"/>
            <a:ext cx="289530" cy="694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27108" y="3016251"/>
            <a:ext cx="2135567" cy="646331"/>
          </a:xfrm>
          <a:prstGeom prst="rect">
            <a:avLst/>
          </a:prstGeom>
          <a:noFill/>
        </p:spPr>
        <p:txBody>
          <a:bodyPr wrap="square" rtlCol="0">
            <a:spAutoFit/>
          </a:bodyPr>
          <a:lstStyle/>
          <a:p>
            <a:r>
              <a:rPr lang="en-US" dirty="0"/>
              <a:t>Best position so far found by the particle</a:t>
            </a:r>
          </a:p>
        </p:txBody>
      </p:sp>
      <p:cxnSp>
        <p:nvCxnSpPr>
          <p:cNvPr id="16" name="Straight Arrow Connector 15"/>
          <p:cNvCxnSpPr/>
          <p:nvPr/>
        </p:nvCxnSpPr>
        <p:spPr>
          <a:xfrm>
            <a:off x="7459058" y="2266950"/>
            <a:ext cx="289530" cy="694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90366" y="2996407"/>
            <a:ext cx="3249009" cy="646331"/>
          </a:xfrm>
          <a:prstGeom prst="rect">
            <a:avLst/>
          </a:prstGeom>
          <a:noFill/>
        </p:spPr>
        <p:txBody>
          <a:bodyPr wrap="square" rtlCol="0">
            <a:spAutoFit/>
          </a:bodyPr>
          <a:lstStyle/>
          <a:p>
            <a:r>
              <a:rPr lang="en-US" dirty="0"/>
              <a:t>Best position so far found by the population (social learning)</a:t>
            </a:r>
          </a:p>
        </p:txBody>
      </p:sp>
      <p:pic>
        <p:nvPicPr>
          <p:cNvPr id="18" name="Picture 17"/>
          <p:cNvPicPr>
            <a:picLocks noChangeAspect="1"/>
          </p:cNvPicPr>
          <p:nvPr/>
        </p:nvPicPr>
        <p:blipFill>
          <a:blip r:embed="rId3"/>
          <a:stretch>
            <a:fillRect/>
          </a:stretch>
        </p:blipFill>
        <p:spPr>
          <a:xfrm>
            <a:off x="1166812" y="3772379"/>
            <a:ext cx="2143125" cy="342900"/>
          </a:xfrm>
          <a:prstGeom prst="rect">
            <a:avLst/>
          </a:prstGeom>
        </p:spPr>
      </p:pic>
      <p:pic>
        <p:nvPicPr>
          <p:cNvPr id="19" name="Picture 18"/>
          <p:cNvPicPr>
            <a:picLocks noChangeAspect="1"/>
          </p:cNvPicPr>
          <p:nvPr/>
        </p:nvPicPr>
        <p:blipFill>
          <a:blip r:embed="rId4"/>
          <a:stretch>
            <a:fillRect/>
          </a:stretch>
        </p:blipFill>
        <p:spPr>
          <a:xfrm>
            <a:off x="3230091" y="3804434"/>
            <a:ext cx="1864800" cy="301320"/>
          </a:xfrm>
          <a:prstGeom prst="rect">
            <a:avLst/>
          </a:prstGeom>
        </p:spPr>
      </p:pic>
      <p:pic>
        <p:nvPicPr>
          <p:cNvPr id="20" name="Picture 19"/>
          <p:cNvPicPr>
            <a:picLocks noChangeAspect="1"/>
          </p:cNvPicPr>
          <p:nvPr/>
        </p:nvPicPr>
        <p:blipFill>
          <a:blip r:embed="rId5"/>
          <a:stretch>
            <a:fillRect/>
          </a:stretch>
        </p:blipFill>
        <p:spPr>
          <a:xfrm>
            <a:off x="5018691" y="3781904"/>
            <a:ext cx="3418800" cy="330480"/>
          </a:xfrm>
          <a:prstGeom prst="rect">
            <a:avLst/>
          </a:prstGeom>
        </p:spPr>
      </p:pic>
      <p:pic>
        <p:nvPicPr>
          <p:cNvPr id="21" name="Picture 20"/>
          <p:cNvPicPr>
            <a:picLocks noChangeAspect="1"/>
          </p:cNvPicPr>
          <p:nvPr/>
        </p:nvPicPr>
        <p:blipFill rotWithShape="1">
          <a:blip r:embed="rId6"/>
          <a:srcRect l="6201" t="11902" b="66680"/>
          <a:stretch/>
        </p:blipFill>
        <p:spPr>
          <a:xfrm>
            <a:off x="1089629" y="4430509"/>
            <a:ext cx="6996675" cy="293531"/>
          </a:xfrm>
          <a:prstGeom prst="rect">
            <a:avLst/>
          </a:prstGeom>
        </p:spPr>
      </p:pic>
      <p:pic>
        <p:nvPicPr>
          <p:cNvPr id="23" name="Picture 22"/>
          <p:cNvPicPr>
            <a:picLocks noChangeAspect="1"/>
          </p:cNvPicPr>
          <p:nvPr/>
        </p:nvPicPr>
        <p:blipFill>
          <a:blip r:embed="rId7"/>
          <a:stretch>
            <a:fillRect/>
          </a:stretch>
        </p:blipFill>
        <p:spPr>
          <a:xfrm>
            <a:off x="2120103" y="4939284"/>
            <a:ext cx="7776411" cy="1822464"/>
          </a:xfrm>
          <a:prstGeom prst="rect">
            <a:avLst/>
          </a:prstGeom>
        </p:spPr>
      </p:pic>
    </p:spTree>
    <p:extLst>
      <p:ext uri="{BB962C8B-B14F-4D97-AF65-F5344CB8AC3E}">
        <p14:creationId xmlns:p14="http://schemas.microsoft.com/office/powerpoint/2010/main" val="223564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Feature</a:t>
            </a:r>
            <a:r>
              <a:rPr lang="es-ES" dirty="0"/>
              <a:t> </a:t>
            </a:r>
            <a:r>
              <a:rPr lang="es-ES" dirty="0" err="1"/>
              <a:t>Selection</a:t>
            </a:r>
            <a:endParaRPr lang="es-ES" dirty="0"/>
          </a:p>
        </p:txBody>
      </p:sp>
      <p:sp>
        <p:nvSpPr>
          <p:cNvPr id="3" name="Marcador de contenido 2"/>
          <p:cNvSpPr>
            <a:spLocks noGrp="1"/>
          </p:cNvSpPr>
          <p:nvPr>
            <p:ph idx="1"/>
          </p:nvPr>
        </p:nvSpPr>
        <p:spPr>
          <a:xfrm>
            <a:off x="584461" y="1442300"/>
            <a:ext cx="11246177" cy="5165889"/>
          </a:xfrm>
        </p:spPr>
        <p:txBody>
          <a:bodyPr>
            <a:normAutofit/>
          </a:bodyPr>
          <a:lstStyle/>
          <a:p>
            <a:r>
              <a:rPr lang="es-ES" dirty="0" err="1"/>
              <a:t>Selection</a:t>
            </a:r>
            <a:r>
              <a:rPr lang="es-ES" dirty="0"/>
              <a:t> </a:t>
            </a:r>
            <a:r>
              <a:rPr lang="es-ES" dirty="0" err="1"/>
              <a:t>strategies</a:t>
            </a:r>
            <a:endParaRPr lang="es-ES" dirty="0"/>
          </a:p>
          <a:p>
            <a:pPr lvl="1"/>
            <a:r>
              <a:rPr lang="en-US" dirty="0"/>
              <a:t>Filter model  -&gt; independent of any classifier. They evaluate the relevance of a feature by studying its characteristics using certain statistical criteria. Feature evaluation could be either univariate (feature by feature) or multivariate (sets of features are tested at the same time). Any method that quantifies how good the feature(s) allow finding patterns.</a:t>
            </a:r>
          </a:p>
          <a:p>
            <a:pPr lvl="2"/>
            <a:r>
              <a:rPr lang="es-ES" dirty="0" err="1"/>
              <a:t>Relief</a:t>
            </a:r>
            <a:endParaRPr lang="es-ES" dirty="0"/>
          </a:p>
          <a:p>
            <a:pPr lvl="2"/>
            <a:r>
              <a:rPr lang="en-US" dirty="0"/>
              <a:t>Fisher score </a:t>
            </a:r>
          </a:p>
          <a:p>
            <a:pPr lvl="2"/>
            <a:r>
              <a:rPr lang="en-US" dirty="0"/>
              <a:t>CFS</a:t>
            </a:r>
          </a:p>
          <a:p>
            <a:pPr lvl="2"/>
            <a:r>
              <a:rPr lang="en-US" dirty="0"/>
              <a:t>FCBF</a:t>
            </a:r>
          </a:p>
        </p:txBody>
      </p:sp>
    </p:spTree>
    <p:extLst>
      <p:ext uri="{BB962C8B-B14F-4D97-AF65-F5344CB8AC3E}">
        <p14:creationId xmlns:p14="http://schemas.microsoft.com/office/powerpoint/2010/main" val="8808881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How does it work?</a:t>
            </a:r>
          </a:p>
        </p:txBody>
      </p:sp>
      <p:pic>
        <p:nvPicPr>
          <p:cNvPr id="10" name="Picture 9"/>
          <p:cNvPicPr>
            <a:picLocks noChangeAspect="1"/>
          </p:cNvPicPr>
          <p:nvPr/>
        </p:nvPicPr>
        <p:blipFill>
          <a:blip r:embed="rId2"/>
          <a:stretch>
            <a:fillRect/>
          </a:stretch>
        </p:blipFill>
        <p:spPr>
          <a:xfrm>
            <a:off x="838200" y="1690688"/>
            <a:ext cx="8582025" cy="581025"/>
          </a:xfrm>
          <a:prstGeom prst="rect">
            <a:avLst/>
          </a:prstGeom>
        </p:spPr>
      </p:pic>
      <p:cxnSp>
        <p:nvCxnSpPr>
          <p:cNvPr id="5" name="Straight Arrow Connector 4"/>
          <p:cNvCxnSpPr/>
          <p:nvPr/>
        </p:nvCxnSpPr>
        <p:spPr>
          <a:xfrm flipH="1">
            <a:off x="2133600" y="2266950"/>
            <a:ext cx="466725" cy="71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89629" y="3016251"/>
            <a:ext cx="2060949" cy="369332"/>
          </a:xfrm>
          <a:prstGeom prst="rect">
            <a:avLst/>
          </a:prstGeom>
          <a:noFill/>
        </p:spPr>
        <p:txBody>
          <a:bodyPr wrap="none" rtlCol="0">
            <a:spAutoFit/>
          </a:bodyPr>
          <a:lstStyle/>
          <a:p>
            <a:r>
              <a:rPr lang="en-US" dirty="0"/>
              <a:t>Current momentum</a:t>
            </a:r>
          </a:p>
        </p:txBody>
      </p:sp>
      <p:cxnSp>
        <p:nvCxnSpPr>
          <p:cNvPr id="13" name="Straight Arrow Connector 12"/>
          <p:cNvCxnSpPr/>
          <p:nvPr/>
        </p:nvCxnSpPr>
        <p:spPr>
          <a:xfrm>
            <a:off x="4495800" y="2286794"/>
            <a:ext cx="289530" cy="694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27108" y="3016251"/>
            <a:ext cx="2135567" cy="646331"/>
          </a:xfrm>
          <a:prstGeom prst="rect">
            <a:avLst/>
          </a:prstGeom>
          <a:noFill/>
        </p:spPr>
        <p:txBody>
          <a:bodyPr wrap="square" rtlCol="0">
            <a:spAutoFit/>
          </a:bodyPr>
          <a:lstStyle/>
          <a:p>
            <a:r>
              <a:rPr lang="en-US" dirty="0"/>
              <a:t>Best position so far found by the particle</a:t>
            </a:r>
          </a:p>
        </p:txBody>
      </p:sp>
      <p:cxnSp>
        <p:nvCxnSpPr>
          <p:cNvPr id="16" name="Straight Arrow Connector 15"/>
          <p:cNvCxnSpPr/>
          <p:nvPr/>
        </p:nvCxnSpPr>
        <p:spPr>
          <a:xfrm>
            <a:off x="7459058" y="2266950"/>
            <a:ext cx="289530" cy="694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90366" y="2996407"/>
            <a:ext cx="3249009" cy="646331"/>
          </a:xfrm>
          <a:prstGeom prst="rect">
            <a:avLst/>
          </a:prstGeom>
          <a:noFill/>
        </p:spPr>
        <p:txBody>
          <a:bodyPr wrap="square" rtlCol="0">
            <a:spAutoFit/>
          </a:bodyPr>
          <a:lstStyle/>
          <a:p>
            <a:r>
              <a:rPr lang="en-US" dirty="0"/>
              <a:t>Best position so far found by the population (social learning)</a:t>
            </a:r>
          </a:p>
        </p:txBody>
      </p:sp>
      <p:pic>
        <p:nvPicPr>
          <p:cNvPr id="18" name="Picture 17"/>
          <p:cNvPicPr>
            <a:picLocks noChangeAspect="1"/>
          </p:cNvPicPr>
          <p:nvPr/>
        </p:nvPicPr>
        <p:blipFill>
          <a:blip r:embed="rId3"/>
          <a:stretch>
            <a:fillRect/>
          </a:stretch>
        </p:blipFill>
        <p:spPr>
          <a:xfrm>
            <a:off x="1166812" y="3772379"/>
            <a:ext cx="2143125" cy="342900"/>
          </a:xfrm>
          <a:prstGeom prst="rect">
            <a:avLst/>
          </a:prstGeom>
        </p:spPr>
      </p:pic>
      <p:pic>
        <p:nvPicPr>
          <p:cNvPr id="19" name="Picture 18"/>
          <p:cNvPicPr>
            <a:picLocks noChangeAspect="1"/>
          </p:cNvPicPr>
          <p:nvPr/>
        </p:nvPicPr>
        <p:blipFill>
          <a:blip r:embed="rId4"/>
          <a:stretch>
            <a:fillRect/>
          </a:stretch>
        </p:blipFill>
        <p:spPr>
          <a:xfrm>
            <a:off x="3230091" y="3804434"/>
            <a:ext cx="1864800" cy="301320"/>
          </a:xfrm>
          <a:prstGeom prst="rect">
            <a:avLst/>
          </a:prstGeom>
        </p:spPr>
      </p:pic>
      <p:pic>
        <p:nvPicPr>
          <p:cNvPr id="20" name="Picture 19"/>
          <p:cNvPicPr>
            <a:picLocks noChangeAspect="1"/>
          </p:cNvPicPr>
          <p:nvPr/>
        </p:nvPicPr>
        <p:blipFill>
          <a:blip r:embed="rId5"/>
          <a:stretch>
            <a:fillRect/>
          </a:stretch>
        </p:blipFill>
        <p:spPr>
          <a:xfrm>
            <a:off x="5018691" y="3781904"/>
            <a:ext cx="3418800" cy="330480"/>
          </a:xfrm>
          <a:prstGeom prst="rect">
            <a:avLst/>
          </a:prstGeom>
        </p:spPr>
      </p:pic>
      <p:pic>
        <p:nvPicPr>
          <p:cNvPr id="21" name="Picture 20"/>
          <p:cNvPicPr>
            <a:picLocks noChangeAspect="1"/>
          </p:cNvPicPr>
          <p:nvPr/>
        </p:nvPicPr>
        <p:blipFill rotWithShape="1">
          <a:blip r:embed="rId6"/>
          <a:srcRect l="6201" t="11902" b="66680"/>
          <a:stretch/>
        </p:blipFill>
        <p:spPr>
          <a:xfrm>
            <a:off x="1089629" y="4430509"/>
            <a:ext cx="6996675" cy="293531"/>
          </a:xfrm>
          <a:prstGeom prst="rect">
            <a:avLst/>
          </a:prstGeom>
        </p:spPr>
      </p:pic>
      <p:pic>
        <p:nvPicPr>
          <p:cNvPr id="23" name="Picture 22"/>
          <p:cNvPicPr>
            <a:picLocks noChangeAspect="1"/>
          </p:cNvPicPr>
          <p:nvPr/>
        </p:nvPicPr>
        <p:blipFill>
          <a:blip r:embed="rId7"/>
          <a:stretch>
            <a:fillRect/>
          </a:stretch>
        </p:blipFill>
        <p:spPr>
          <a:xfrm>
            <a:off x="2120103" y="4939284"/>
            <a:ext cx="7776411" cy="1822464"/>
          </a:xfrm>
          <a:prstGeom prst="rect">
            <a:avLst/>
          </a:prstGeom>
        </p:spPr>
      </p:pic>
      <p:pic>
        <p:nvPicPr>
          <p:cNvPr id="24" name="Picture 23"/>
          <p:cNvPicPr>
            <a:picLocks noChangeAspect="1"/>
          </p:cNvPicPr>
          <p:nvPr/>
        </p:nvPicPr>
        <p:blipFill rotWithShape="1">
          <a:blip r:embed="rId8"/>
          <a:srcRect t="3292"/>
          <a:stretch/>
        </p:blipFill>
        <p:spPr>
          <a:xfrm>
            <a:off x="993074" y="1661746"/>
            <a:ext cx="9246301" cy="2444008"/>
          </a:xfrm>
          <a:prstGeom prst="rect">
            <a:avLst/>
          </a:prstGeom>
        </p:spPr>
      </p:pic>
    </p:spTree>
    <p:extLst>
      <p:ext uri="{BB962C8B-B14F-4D97-AF65-F5344CB8AC3E}">
        <p14:creationId xmlns:p14="http://schemas.microsoft.com/office/powerpoint/2010/main" val="1515757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How does it work?</a:t>
            </a:r>
          </a:p>
        </p:txBody>
      </p:sp>
      <p:pic>
        <p:nvPicPr>
          <p:cNvPr id="22" name="Picture 21"/>
          <p:cNvPicPr>
            <a:picLocks noChangeAspect="1"/>
          </p:cNvPicPr>
          <p:nvPr/>
        </p:nvPicPr>
        <p:blipFill>
          <a:blip r:embed="rId2"/>
          <a:stretch>
            <a:fillRect/>
          </a:stretch>
        </p:blipFill>
        <p:spPr>
          <a:xfrm>
            <a:off x="2511421" y="1690688"/>
            <a:ext cx="6544117" cy="4836695"/>
          </a:xfrm>
          <a:prstGeom prst="rect">
            <a:avLst/>
          </a:prstGeom>
        </p:spPr>
      </p:pic>
    </p:spTree>
    <p:extLst>
      <p:ext uri="{BB962C8B-B14F-4D97-AF65-F5344CB8AC3E}">
        <p14:creationId xmlns:p14="http://schemas.microsoft.com/office/powerpoint/2010/main" val="2788335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Fine tuning</a:t>
            </a:r>
          </a:p>
        </p:txBody>
      </p:sp>
      <p:sp>
        <p:nvSpPr>
          <p:cNvPr id="3" name="Content Placeholder 2"/>
          <p:cNvSpPr>
            <a:spLocks noGrp="1"/>
          </p:cNvSpPr>
          <p:nvPr>
            <p:ph idx="1"/>
          </p:nvPr>
        </p:nvSpPr>
        <p:spPr/>
        <p:txBody>
          <a:bodyPr/>
          <a:lstStyle/>
          <a:p>
            <a:r>
              <a:rPr lang="en-US" dirty="0"/>
              <a:t>Large changes in momentum from one iteration to another</a:t>
            </a:r>
          </a:p>
          <a:p>
            <a:pPr lvl="1"/>
            <a:r>
              <a:rPr lang="en-US" dirty="0"/>
              <a:t>Allows space exploration</a:t>
            </a:r>
          </a:p>
          <a:p>
            <a:pPr lvl="1"/>
            <a:r>
              <a:rPr lang="en-US" dirty="0"/>
              <a:t>Prevents focusing on interesting regions</a:t>
            </a:r>
          </a:p>
        </p:txBody>
      </p:sp>
      <p:pic>
        <p:nvPicPr>
          <p:cNvPr id="4" name="Picture 3"/>
          <p:cNvPicPr>
            <a:picLocks noChangeAspect="1"/>
          </p:cNvPicPr>
          <p:nvPr/>
        </p:nvPicPr>
        <p:blipFill>
          <a:blip r:embed="rId3"/>
          <a:stretch>
            <a:fillRect/>
          </a:stretch>
        </p:blipFill>
        <p:spPr>
          <a:xfrm>
            <a:off x="1292238" y="3340334"/>
            <a:ext cx="8741251" cy="660960"/>
          </a:xfrm>
          <a:prstGeom prst="rect">
            <a:avLst/>
          </a:prstGeom>
        </p:spPr>
      </p:pic>
      <p:cxnSp>
        <p:nvCxnSpPr>
          <p:cNvPr id="6" name="Straight Arrow Connector 5"/>
          <p:cNvCxnSpPr/>
          <p:nvPr/>
        </p:nvCxnSpPr>
        <p:spPr>
          <a:xfrm flipV="1">
            <a:off x="2839453" y="3850105"/>
            <a:ext cx="64168" cy="962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43789" y="4885939"/>
            <a:ext cx="10305450" cy="369332"/>
          </a:xfrm>
          <a:prstGeom prst="rect">
            <a:avLst/>
          </a:prstGeom>
          <a:noFill/>
        </p:spPr>
        <p:txBody>
          <a:bodyPr wrap="none" rtlCol="0">
            <a:spAutoFit/>
          </a:bodyPr>
          <a:lstStyle/>
          <a:p>
            <a:r>
              <a:rPr lang="en-US" dirty="0"/>
              <a:t>Inertia or friction: Higher values allow for large jumps in space. Smaller values, to focus on the current space</a:t>
            </a:r>
          </a:p>
        </p:txBody>
      </p:sp>
      <p:pic>
        <p:nvPicPr>
          <p:cNvPr id="9" name="Picture 8"/>
          <p:cNvPicPr>
            <a:picLocks noChangeAspect="1"/>
          </p:cNvPicPr>
          <p:nvPr/>
        </p:nvPicPr>
        <p:blipFill>
          <a:blip r:embed="rId4"/>
          <a:stretch>
            <a:fillRect/>
          </a:stretch>
        </p:blipFill>
        <p:spPr>
          <a:xfrm>
            <a:off x="1583612" y="5284177"/>
            <a:ext cx="4079251" cy="826200"/>
          </a:xfrm>
          <a:prstGeom prst="rect">
            <a:avLst/>
          </a:prstGeom>
        </p:spPr>
      </p:pic>
    </p:spTree>
    <p:extLst>
      <p:ext uri="{BB962C8B-B14F-4D97-AF65-F5344CB8AC3E}">
        <p14:creationId xmlns:p14="http://schemas.microsoft.com/office/powerpoint/2010/main" val="8085377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Fine tuning</a:t>
            </a:r>
          </a:p>
        </p:txBody>
      </p:sp>
      <p:sp>
        <p:nvSpPr>
          <p:cNvPr id="3" name="Content Placeholder 2"/>
          <p:cNvSpPr>
            <a:spLocks noGrp="1"/>
          </p:cNvSpPr>
          <p:nvPr>
            <p:ph idx="1"/>
          </p:nvPr>
        </p:nvSpPr>
        <p:spPr/>
        <p:txBody>
          <a:bodyPr/>
          <a:lstStyle/>
          <a:p>
            <a:r>
              <a:rPr lang="en-US" dirty="0"/>
              <a:t>Large changes in momentum from one iteration to another</a:t>
            </a:r>
          </a:p>
          <a:p>
            <a:pPr lvl="1"/>
            <a:r>
              <a:rPr lang="en-US" dirty="0"/>
              <a:t>Allows space exploration</a:t>
            </a:r>
          </a:p>
          <a:p>
            <a:pPr lvl="1"/>
            <a:r>
              <a:rPr lang="en-US" dirty="0"/>
              <a:t>Prevents focusing on interesting regions</a:t>
            </a:r>
          </a:p>
        </p:txBody>
      </p:sp>
      <p:pic>
        <p:nvPicPr>
          <p:cNvPr id="5" name="Picture 4"/>
          <p:cNvPicPr>
            <a:picLocks noChangeAspect="1"/>
          </p:cNvPicPr>
          <p:nvPr/>
        </p:nvPicPr>
        <p:blipFill>
          <a:blip r:embed="rId3"/>
          <a:stretch>
            <a:fillRect/>
          </a:stretch>
        </p:blipFill>
        <p:spPr>
          <a:xfrm>
            <a:off x="1311662" y="3304617"/>
            <a:ext cx="8702401" cy="505440"/>
          </a:xfrm>
          <a:prstGeom prst="rect">
            <a:avLst/>
          </a:prstGeom>
        </p:spPr>
      </p:pic>
      <p:pic>
        <p:nvPicPr>
          <p:cNvPr id="8" name="Picture 7"/>
          <p:cNvPicPr>
            <a:picLocks noChangeAspect="1"/>
          </p:cNvPicPr>
          <p:nvPr/>
        </p:nvPicPr>
        <p:blipFill rotWithShape="1">
          <a:blip r:embed="rId4"/>
          <a:srcRect b="11241"/>
          <a:stretch/>
        </p:blipFill>
        <p:spPr>
          <a:xfrm>
            <a:off x="1539723" y="3921027"/>
            <a:ext cx="2214450" cy="474510"/>
          </a:xfrm>
          <a:prstGeom prst="rect">
            <a:avLst/>
          </a:prstGeom>
        </p:spPr>
      </p:pic>
      <p:sp>
        <p:nvSpPr>
          <p:cNvPr id="10" name="TextBox 9"/>
          <p:cNvSpPr txBox="1"/>
          <p:nvPr/>
        </p:nvSpPr>
        <p:spPr>
          <a:xfrm>
            <a:off x="4015998" y="4001294"/>
            <a:ext cx="2358659" cy="369332"/>
          </a:xfrm>
          <a:prstGeom prst="rect">
            <a:avLst/>
          </a:prstGeom>
          <a:noFill/>
        </p:spPr>
        <p:txBody>
          <a:bodyPr wrap="none" rtlCol="0">
            <a:spAutoFit/>
          </a:bodyPr>
          <a:lstStyle/>
          <a:p>
            <a:r>
              <a:rPr lang="en-US" dirty="0"/>
              <a:t>Constriction coefficient</a:t>
            </a:r>
          </a:p>
        </p:txBody>
      </p:sp>
      <p:pic>
        <p:nvPicPr>
          <p:cNvPr id="11" name="Picture 10"/>
          <p:cNvPicPr>
            <a:picLocks noChangeAspect="1"/>
          </p:cNvPicPr>
          <p:nvPr/>
        </p:nvPicPr>
        <p:blipFill>
          <a:blip r:embed="rId5"/>
          <a:stretch>
            <a:fillRect/>
          </a:stretch>
        </p:blipFill>
        <p:spPr>
          <a:xfrm>
            <a:off x="1539723" y="4688470"/>
            <a:ext cx="2564100" cy="398520"/>
          </a:xfrm>
          <a:prstGeom prst="rect">
            <a:avLst/>
          </a:prstGeom>
        </p:spPr>
      </p:pic>
    </p:spTree>
    <p:extLst>
      <p:ext uri="{BB962C8B-B14F-4D97-AF65-F5344CB8AC3E}">
        <p14:creationId xmlns:p14="http://schemas.microsoft.com/office/powerpoint/2010/main" val="2717894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Fine tuning</a:t>
            </a:r>
          </a:p>
        </p:txBody>
      </p:sp>
      <p:sp>
        <p:nvSpPr>
          <p:cNvPr id="3" name="Content Placeholder 2"/>
          <p:cNvSpPr>
            <a:spLocks noGrp="1"/>
          </p:cNvSpPr>
          <p:nvPr>
            <p:ph idx="1"/>
          </p:nvPr>
        </p:nvSpPr>
        <p:spPr/>
        <p:txBody>
          <a:bodyPr/>
          <a:lstStyle/>
          <a:p>
            <a:r>
              <a:rPr lang="en-US" dirty="0"/>
              <a:t>Scape from local optima</a:t>
            </a:r>
          </a:p>
          <a:p>
            <a:pPr lvl="1"/>
            <a:r>
              <a:rPr lang="en-US" dirty="0"/>
              <a:t>Predator-Prey PSO. Predators tend to go where there are more preys (which tend to move to </a:t>
            </a:r>
            <a:r>
              <a:rPr lang="en-US" dirty="0" err="1"/>
              <a:t>gbest</a:t>
            </a:r>
            <a:r>
              <a:rPr lang="en-US" dirty="0"/>
              <a:t>). This forces the preys to look for other places in addition to </a:t>
            </a:r>
            <a:r>
              <a:rPr lang="en-US" dirty="0" err="1"/>
              <a:t>gbest</a:t>
            </a:r>
            <a:r>
              <a:rPr lang="en-US" dirty="0"/>
              <a:t>.</a:t>
            </a:r>
          </a:p>
        </p:txBody>
      </p:sp>
      <p:pic>
        <p:nvPicPr>
          <p:cNvPr id="5" name="Picture 4"/>
          <p:cNvPicPr>
            <a:picLocks noChangeAspect="1"/>
          </p:cNvPicPr>
          <p:nvPr/>
        </p:nvPicPr>
        <p:blipFill>
          <a:blip r:embed="rId2"/>
          <a:stretch>
            <a:fillRect/>
          </a:stretch>
        </p:blipFill>
        <p:spPr>
          <a:xfrm>
            <a:off x="3337649" y="3376915"/>
            <a:ext cx="5516701" cy="874800"/>
          </a:xfrm>
          <a:prstGeom prst="rect">
            <a:avLst/>
          </a:prstGeom>
        </p:spPr>
      </p:pic>
      <p:pic>
        <p:nvPicPr>
          <p:cNvPr id="6" name="Picture 5"/>
          <p:cNvPicPr>
            <a:picLocks noChangeAspect="1"/>
          </p:cNvPicPr>
          <p:nvPr/>
        </p:nvPicPr>
        <p:blipFill>
          <a:blip r:embed="rId3"/>
          <a:stretch>
            <a:fillRect/>
          </a:stretch>
        </p:blipFill>
        <p:spPr>
          <a:xfrm>
            <a:off x="3937552" y="4251715"/>
            <a:ext cx="3425774" cy="2509692"/>
          </a:xfrm>
          <a:prstGeom prst="rect">
            <a:avLst/>
          </a:prstGeom>
        </p:spPr>
      </p:pic>
    </p:spTree>
    <p:extLst>
      <p:ext uri="{BB962C8B-B14F-4D97-AF65-F5344CB8AC3E}">
        <p14:creationId xmlns:p14="http://schemas.microsoft.com/office/powerpoint/2010/main" val="17356498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Fine tuning</a:t>
            </a:r>
          </a:p>
        </p:txBody>
      </p:sp>
      <p:sp>
        <p:nvSpPr>
          <p:cNvPr id="3" name="Content Placeholder 2"/>
          <p:cNvSpPr>
            <a:spLocks noGrp="1"/>
          </p:cNvSpPr>
          <p:nvPr>
            <p:ph idx="1"/>
          </p:nvPr>
        </p:nvSpPr>
        <p:spPr/>
        <p:txBody>
          <a:bodyPr/>
          <a:lstStyle/>
          <a:p>
            <a:r>
              <a:rPr lang="en-US" dirty="0"/>
              <a:t>Scape from local optima</a:t>
            </a:r>
          </a:p>
          <a:p>
            <a:pPr lvl="1"/>
            <a:r>
              <a:rPr lang="en-US" dirty="0"/>
              <a:t>Predator-Prey PSO. Predators tend to go where there are more preys (which tend to move to </a:t>
            </a:r>
            <a:r>
              <a:rPr lang="en-US" dirty="0" err="1"/>
              <a:t>gbest</a:t>
            </a:r>
            <a:r>
              <a:rPr lang="en-US" dirty="0"/>
              <a:t>). This forces the preys to look for other places in addition to </a:t>
            </a:r>
            <a:r>
              <a:rPr lang="en-US" dirty="0" err="1"/>
              <a:t>gbest</a:t>
            </a:r>
            <a:r>
              <a:rPr lang="en-US" dirty="0"/>
              <a:t>.</a:t>
            </a:r>
          </a:p>
        </p:txBody>
      </p:sp>
      <p:pic>
        <p:nvPicPr>
          <p:cNvPr id="7" name="Picture 6"/>
          <p:cNvPicPr>
            <a:picLocks noChangeAspect="1"/>
          </p:cNvPicPr>
          <p:nvPr/>
        </p:nvPicPr>
        <p:blipFill>
          <a:blip r:embed="rId2"/>
          <a:stretch>
            <a:fillRect/>
          </a:stretch>
        </p:blipFill>
        <p:spPr>
          <a:xfrm>
            <a:off x="2254870" y="3497719"/>
            <a:ext cx="8003101" cy="1370520"/>
          </a:xfrm>
          <a:prstGeom prst="rect">
            <a:avLst/>
          </a:prstGeom>
        </p:spPr>
      </p:pic>
      <p:pic>
        <p:nvPicPr>
          <p:cNvPr id="4" name="Picture 3"/>
          <p:cNvPicPr>
            <a:picLocks noChangeAspect="1"/>
          </p:cNvPicPr>
          <p:nvPr/>
        </p:nvPicPr>
        <p:blipFill>
          <a:blip r:embed="rId3"/>
          <a:stretch>
            <a:fillRect/>
          </a:stretch>
        </p:blipFill>
        <p:spPr>
          <a:xfrm>
            <a:off x="2456739" y="5003176"/>
            <a:ext cx="1631700" cy="330480"/>
          </a:xfrm>
          <a:prstGeom prst="rect">
            <a:avLst/>
          </a:prstGeom>
        </p:spPr>
      </p:pic>
      <p:pic>
        <p:nvPicPr>
          <p:cNvPr id="8" name="Picture 7"/>
          <p:cNvPicPr>
            <a:picLocks noChangeAspect="1"/>
          </p:cNvPicPr>
          <p:nvPr/>
        </p:nvPicPr>
        <p:blipFill>
          <a:blip r:embed="rId4"/>
          <a:stretch>
            <a:fillRect/>
          </a:stretch>
        </p:blipFill>
        <p:spPr>
          <a:xfrm>
            <a:off x="4389875" y="5036863"/>
            <a:ext cx="4118101" cy="330480"/>
          </a:xfrm>
          <a:prstGeom prst="rect">
            <a:avLst/>
          </a:prstGeom>
        </p:spPr>
      </p:pic>
      <p:pic>
        <p:nvPicPr>
          <p:cNvPr id="9" name="Picture 8"/>
          <p:cNvPicPr>
            <a:picLocks noChangeAspect="1"/>
          </p:cNvPicPr>
          <p:nvPr/>
        </p:nvPicPr>
        <p:blipFill>
          <a:blip r:embed="rId5"/>
          <a:stretch>
            <a:fillRect/>
          </a:stretch>
        </p:blipFill>
        <p:spPr>
          <a:xfrm>
            <a:off x="1977899" y="5535967"/>
            <a:ext cx="8236201" cy="281880"/>
          </a:xfrm>
          <a:prstGeom prst="rect">
            <a:avLst/>
          </a:prstGeom>
        </p:spPr>
      </p:pic>
    </p:spTree>
    <p:extLst>
      <p:ext uri="{BB962C8B-B14F-4D97-AF65-F5344CB8AC3E}">
        <p14:creationId xmlns:p14="http://schemas.microsoft.com/office/powerpoint/2010/main" val="1960520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Fine tuning</a:t>
            </a:r>
          </a:p>
        </p:txBody>
      </p:sp>
      <p:sp>
        <p:nvSpPr>
          <p:cNvPr id="3" name="Content Placeholder 2"/>
          <p:cNvSpPr>
            <a:spLocks noGrp="1"/>
          </p:cNvSpPr>
          <p:nvPr>
            <p:ph idx="1"/>
          </p:nvPr>
        </p:nvSpPr>
        <p:spPr/>
        <p:txBody>
          <a:bodyPr/>
          <a:lstStyle/>
          <a:p>
            <a:r>
              <a:rPr lang="en-US" dirty="0"/>
              <a:t>Scape from local optima</a:t>
            </a:r>
          </a:p>
          <a:p>
            <a:pPr lvl="1"/>
            <a:r>
              <a:rPr lang="en-US" dirty="0"/>
              <a:t>Charged Particle Swarm</a:t>
            </a:r>
          </a:p>
        </p:txBody>
      </p:sp>
      <p:pic>
        <p:nvPicPr>
          <p:cNvPr id="5" name="Picture 4"/>
          <p:cNvPicPr>
            <a:picLocks noChangeAspect="1"/>
          </p:cNvPicPr>
          <p:nvPr/>
        </p:nvPicPr>
        <p:blipFill>
          <a:blip r:embed="rId2"/>
          <a:stretch>
            <a:fillRect/>
          </a:stretch>
        </p:blipFill>
        <p:spPr>
          <a:xfrm>
            <a:off x="2490536" y="2779508"/>
            <a:ext cx="4443664" cy="2987892"/>
          </a:xfrm>
          <a:prstGeom prst="rect">
            <a:avLst/>
          </a:prstGeom>
        </p:spPr>
      </p:pic>
      <p:cxnSp>
        <p:nvCxnSpPr>
          <p:cNvPr id="10" name="Straight Arrow Connector 9"/>
          <p:cNvCxnSpPr/>
          <p:nvPr/>
        </p:nvCxnSpPr>
        <p:spPr>
          <a:xfrm flipV="1">
            <a:off x="5165558" y="2133600"/>
            <a:ext cx="2550695" cy="170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860631" y="1732214"/>
            <a:ext cx="4026569" cy="646331"/>
          </a:xfrm>
          <a:prstGeom prst="rect">
            <a:avLst/>
          </a:prstGeom>
          <a:noFill/>
        </p:spPr>
        <p:txBody>
          <a:bodyPr wrap="square" rtlCol="0">
            <a:spAutoFit/>
          </a:bodyPr>
          <a:lstStyle/>
          <a:p>
            <a:r>
              <a:rPr lang="en-US" dirty="0"/>
              <a:t>Particles that are closer in the solution space tend to repel each other</a:t>
            </a:r>
          </a:p>
        </p:txBody>
      </p:sp>
      <p:pic>
        <p:nvPicPr>
          <p:cNvPr id="12" name="Picture 11"/>
          <p:cNvPicPr>
            <a:picLocks noChangeAspect="1"/>
          </p:cNvPicPr>
          <p:nvPr/>
        </p:nvPicPr>
        <p:blipFill>
          <a:blip r:embed="rId3"/>
          <a:stretch>
            <a:fillRect/>
          </a:stretch>
        </p:blipFill>
        <p:spPr>
          <a:xfrm>
            <a:off x="1439999" y="5767400"/>
            <a:ext cx="8702401" cy="544320"/>
          </a:xfrm>
          <a:prstGeom prst="rect">
            <a:avLst/>
          </a:prstGeom>
        </p:spPr>
      </p:pic>
      <p:pic>
        <p:nvPicPr>
          <p:cNvPr id="14" name="Picture 13"/>
          <p:cNvPicPr>
            <a:picLocks noChangeAspect="1"/>
          </p:cNvPicPr>
          <p:nvPr/>
        </p:nvPicPr>
        <p:blipFill>
          <a:blip r:embed="rId4"/>
          <a:stretch>
            <a:fillRect/>
          </a:stretch>
        </p:blipFill>
        <p:spPr>
          <a:xfrm>
            <a:off x="7082825" y="4219161"/>
            <a:ext cx="4662001" cy="1069200"/>
          </a:xfrm>
          <a:prstGeom prst="rect">
            <a:avLst/>
          </a:prstGeom>
        </p:spPr>
      </p:pic>
      <p:pic>
        <p:nvPicPr>
          <p:cNvPr id="15" name="Picture 14"/>
          <p:cNvPicPr>
            <a:picLocks noChangeAspect="1"/>
          </p:cNvPicPr>
          <p:nvPr/>
        </p:nvPicPr>
        <p:blipFill>
          <a:blip r:embed="rId5"/>
          <a:stretch>
            <a:fillRect/>
          </a:stretch>
        </p:blipFill>
        <p:spPr>
          <a:xfrm>
            <a:off x="7133503" y="5255499"/>
            <a:ext cx="1165500" cy="417960"/>
          </a:xfrm>
          <a:prstGeom prst="rect">
            <a:avLst/>
          </a:prstGeom>
        </p:spPr>
      </p:pic>
    </p:spTree>
    <p:extLst>
      <p:ext uri="{BB962C8B-B14F-4D97-AF65-F5344CB8AC3E}">
        <p14:creationId xmlns:p14="http://schemas.microsoft.com/office/powerpoint/2010/main" val="3678129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Fine tuning</a:t>
            </a:r>
          </a:p>
        </p:txBody>
      </p:sp>
      <p:sp>
        <p:nvSpPr>
          <p:cNvPr id="3" name="Content Placeholder 2"/>
          <p:cNvSpPr>
            <a:spLocks noGrp="1"/>
          </p:cNvSpPr>
          <p:nvPr>
            <p:ph idx="1"/>
          </p:nvPr>
        </p:nvSpPr>
        <p:spPr/>
        <p:txBody>
          <a:bodyPr/>
          <a:lstStyle/>
          <a:p>
            <a:r>
              <a:rPr lang="en-US" dirty="0"/>
              <a:t>Scape from local optima</a:t>
            </a:r>
          </a:p>
          <a:p>
            <a:pPr lvl="1"/>
            <a:r>
              <a:rPr lang="en-US" dirty="0"/>
              <a:t>Multiple swarms</a:t>
            </a:r>
          </a:p>
          <a:p>
            <a:pPr lvl="2"/>
            <a:r>
              <a:rPr lang="en-US" dirty="0"/>
              <a:t>Similar to GA, they exchange migrants</a:t>
            </a:r>
          </a:p>
        </p:txBody>
      </p:sp>
      <p:pic>
        <p:nvPicPr>
          <p:cNvPr id="4" name="Picture 3"/>
          <p:cNvPicPr>
            <a:picLocks noChangeAspect="1"/>
          </p:cNvPicPr>
          <p:nvPr/>
        </p:nvPicPr>
        <p:blipFill>
          <a:blip r:embed="rId2"/>
          <a:stretch>
            <a:fillRect/>
          </a:stretch>
        </p:blipFill>
        <p:spPr>
          <a:xfrm>
            <a:off x="6225869" y="2519679"/>
            <a:ext cx="5127931" cy="3464026"/>
          </a:xfrm>
          <a:prstGeom prst="rect">
            <a:avLst/>
          </a:prstGeom>
        </p:spPr>
      </p:pic>
    </p:spTree>
    <p:extLst>
      <p:ext uri="{BB962C8B-B14F-4D97-AF65-F5344CB8AC3E}">
        <p14:creationId xmlns:p14="http://schemas.microsoft.com/office/powerpoint/2010/main" val="4130092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66FF"/>
                </a:solidFill>
                <a:latin typeface="DIN Alternate Bold"/>
              </a:rPr>
              <a:t>Implement the swarm algorithm</a:t>
            </a:r>
          </a:p>
        </p:txBody>
      </p:sp>
      <p:sp>
        <p:nvSpPr>
          <p:cNvPr id="3" name="Content Placeholder 2"/>
          <p:cNvSpPr>
            <a:spLocks noGrp="1"/>
          </p:cNvSpPr>
          <p:nvPr>
            <p:ph idx="1"/>
          </p:nvPr>
        </p:nvSpPr>
        <p:spPr/>
        <p:txBody>
          <a:bodyPr/>
          <a:lstStyle/>
          <a:p>
            <a:r>
              <a:rPr lang="en-US" dirty="0"/>
              <a:t>Which functions shall we consider?</a:t>
            </a:r>
          </a:p>
        </p:txBody>
      </p:sp>
    </p:spTree>
    <p:extLst>
      <p:ext uri="{BB962C8B-B14F-4D97-AF65-F5344CB8AC3E}">
        <p14:creationId xmlns:p14="http://schemas.microsoft.com/office/powerpoint/2010/main" val="926315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latin typeface="DIN Alternate Bold"/>
              </a:rPr>
              <a:t>Ant colony</a:t>
            </a:r>
          </a:p>
        </p:txBody>
      </p:sp>
      <p:sp>
        <p:nvSpPr>
          <p:cNvPr id="3" name="Content Placeholder 2"/>
          <p:cNvSpPr>
            <a:spLocks noGrp="1"/>
          </p:cNvSpPr>
          <p:nvPr>
            <p:ph idx="1"/>
          </p:nvPr>
        </p:nvSpPr>
        <p:spPr/>
        <p:txBody>
          <a:bodyPr/>
          <a:lstStyle/>
          <a:p>
            <a:r>
              <a:rPr lang="en-US" dirty="0"/>
              <a:t>Special features</a:t>
            </a:r>
          </a:p>
          <a:p>
            <a:pPr lvl="1"/>
            <a:r>
              <a:rPr lang="en-US" dirty="0" err="1"/>
              <a:t>Stigmergic</a:t>
            </a:r>
            <a:r>
              <a:rPr lang="en-US" dirty="0"/>
              <a:t> communication (change of the environment so other ants can get information out of it)</a:t>
            </a:r>
          </a:p>
          <a:p>
            <a:pPr lvl="1"/>
            <a:r>
              <a:rPr lang="en-US" dirty="0"/>
              <a:t>Direct interaction between ants (i.e. </a:t>
            </a:r>
            <a:r>
              <a:rPr lang="en-US" dirty="0" err="1"/>
              <a:t>antennation</a:t>
            </a:r>
            <a:r>
              <a:rPr lang="en-US" dirty="0"/>
              <a:t>)</a:t>
            </a:r>
          </a:p>
          <a:p>
            <a:pPr lvl="1"/>
            <a:r>
              <a:rPr lang="en-US" dirty="0"/>
              <a:t>Nonphysical communication between individuals (i.e. pheromones)</a:t>
            </a:r>
          </a:p>
        </p:txBody>
      </p:sp>
      <p:pic>
        <p:nvPicPr>
          <p:cNvPr id="4" name="Picture 3"/>
          <p:cNvPicPr>
            <a:picLocks noChangeAspect="1"/>
          </p:cNvPicPr>
          <p:nvPr/>
        </p:nvPicPr>
        <p:blipFill>
          <a:blip r:embed="rId2"/>
          <a:stretch>
            <a:fillRect/>
          </a:stretch>
        </p:blipFill>
        <p:spPr>
          <a:xfrm>
            <a:off x="1691545" y="4001294"/>
            <a:ext cx="9129751" cy="1934280"/>
          </a:xfrm>
          <a:prstGeom prst="rect">
            <a:avLst/>
          </a:prstGeom>
        </p:spPr>
      </p:pic>
    </p:spTree>
    <p:extLst>
      <p:ext uri="{BB962C8B-B14F-4D97-AF65-F5344CB8AC3E}">
        <p14:creationId xmlns:p14="http://schemas.microsoft.com/office/powerpoint/2010/main" val="4130182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Feature</a:t>
            </a:r>
            <a:r>
              <a:rPr lang="es-ES" dirty="0"/>
              <a:t> </a:t>
            </a:r>
            <a:r>
              <a:rPr lang="es-ES" dirty="0" err="1"/>
              <a:t>Selection</a:t>
            </a:r>
            <a:endParaRPr lang="es-ES" dirty="0"/>
          </a:p>
        </p:txBody>
      </p:sp>
      <p:sp>
        <p:nvSpPr>
          <p:cNvPr id="3" name="Marcador de contenido 2"/>
          <p:cNvSpPr>
            <a:spLocks noGrp="1"/>
          </p:cNvSpPr>
          <p:nvPr>
            <p:ph idx="1"/>
          </p:nvPr>
        </p:nvSpPr>
        <p:spPr>
          <a:xfrm>
            <a:off x="584461" y="1442300"/>
            <a:ext cx="11246177" cy="5165889"/>
          </a:xfrm>
        </p:spPr>
        <p:txBody>
          <a:bodyPr>
            <a:normAutofit/>
          </a:bodyPr>
          <a:lstStyle/>
          <a:p>
            <a:r>
              <a:rPr lang="es-ES" dirty="0" err="1"/>
              <a:t>Selection</a:t>
            </a:r>
            <a:r>
              <a:rPr lang="es-ES" dirty="0"/>
              <a:t> </a:t>
            </a:r>
            <a:r>
              <a:rPr lang="es-ES" dirty="0" err="1"/>
              <a:t>strategies</a:t>
            </a:r>
            <a:endParaRPr lang="es-ES" dirty="0"/>
          </a:p>
          <a:p>
            <a:r>
              <a:rPr lang="en-US" dirty="0"/>
              <a:t>Wrapper model -&gt; utilize a classifier as a selection criteria (WM depends on a given classifier). In other words, they select a set of features that has the most discriminative power using a given classifier, such as SVM and KNN. The wrapper model utilizes a clustering algorithm to evaluate the quality of selected features. It starts by (1) finding a subset of features. Then, (2) it evaluates the clustering quality using the selected subset. Finally, it repeats (1) and (2) until the desired quality is found. Evaluating all possible subsets of features is impossible in high-dimensional datasets. Therefore, heuristic search strategy is adopted to reduce the search space.</a:t>
            </a:r>
          </a:p>
          <a:p>
            <a:pPr lvl="2"/>
            <a:r>
              <a:rPr lang="en-US" dirty="0"/>
              <a:t>Any combination of a preferred search strategy and given classifier.</a:t>
            </a:r>
          </a:p>
        </p:txBody>
      </p:sp>
    </p:spTree>
    <p:extLst>
      <p:ext uri="{BB962C8B-B14F-4D97-AF65-F5344CB8AC3E}">
        <p14:creationId xmlns:p14="http://schemas.microsoft.com/office/powerpoint/2010/main" val="2242545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latin typeface="DIN Alternate Bold"/>
              </a:rPr>
              <a:t>Food foraging</a:t>
            </a:r>
          </a:p>
        </p:txBody>
      </p:sp>
      <p:sp>
        <p:nvSpPr>
          <p:cNvPr id="3" name="Content Placeholder 2"/>
          <p:cNvSpPr>
            <a:spLocks noGrp="1"/>
          </p:cNvSpPr>
          <p:nvPr>
            <p:ph idx="1"/>
          </p:nvPr>
        </p:nvSpPr>
        <p:spPr/>
        <p:txBody>
          <a:bodyPr/>
          <a:lstStyle/>
          <a:p>
            <a:r>
              <a:rPr lang="en-US" dirty="0"/>
              <a:t>Maximize the difference between food gain and food search</a:t>
            </a:r>
          </a:p>
          <a:p>
            <a:pPr lvl="1"/>
            <a:r>
              <a:rPr lang="en-US" dirty="0"/>
              <a:t>Food is usually spatially organized</a:t>
            </a:r>
          </a:p>
        </p:txBody>
      </p:sp>
      <p:pic>
        <p:nvPicPr>
          <p:cNvPr id="4" name="Picture 3"/>
          <p:cNvPicPr>
            <a:picLocks noChangeAspect="1"/>
          </p:cNvPicPr>
          <p:nvPr/>
        </p:nvPicPr>
        <p:blipFill>
          <a:blip r:embed="rId2"/>
          <a:stretch>
            <a:fillRect/>
          </a:stretch>
        </p:blipFill>
        <p:spPr>
          <a:xfrm>
            <a:off x="3497179" y="2704432"/>
            <a:ext cx="3917531" cy="3791390"/>
          </a:xfrm>
          <a:prstGeom prst="rect">
            <a:avLst/>
          </a:prstGeom>
        </p:spPr>
      </p:pic>
      <p:cxnSp>
        <p:nvCxnSpPr>
          <p:cNvPr id="6" name="Straight Arrow Connector 5"/>
          <p:cNvCxnSpPr/>
          <p:nvPr/>
        </p:nvCxnSpPr>
        <p:spPr>
          <a:xfrm flipH="1">
            <a:off x="2438400" y="4475746"/>
            <a:ext cx="1058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4238" y="4114616"/>
            <a:ext cx="2216460" cy="923330"/>
          </a:xfrm>
          <a:prstGeom prst="rect">
            <a:avLst/>
          </a:prstGeom>
          <a:noFill/>
        </p:spPr>
        <p:txBody>
          <a:bodyPr wrap="square" rtlCol="0">
            <a:spAutoFit/>
          </a:bodyPr>
          <a:lstStyle/>
          <a:p>
            <a:r>
              <a:rPr lang="en-US" dirty="0"/>
              <a:t>Pheromone trail that decays over time if path is not used</a:t>
            </a:r>
          </a:p>
        </p:txBody>
      </p:sp>
    </p:spTree>
    <p:extLst>
      <p:ext uri="{BB962C8B-B14F-4D97-AF65-F5344CB8AC3E}">
        <p14:creationId xmlns:p14="http://schemas.microsoft.com/office/powerpoint/2010/main" val="29087180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latin typeface="DIN Alternate Bold"/>
              </a:rPr>
              <a:t>Food foraging</a:t>
            </a:r>
          </a:p>
        </p:txBody>
      </p:sp>
      <p:sp>
        <p:nvSpPr>
          <p:cNvPr id="3" name="Content Placeholder 2"/>
          <p:cNvSpPr>
            <a:spLocks noGrp="1"/>
          </p:cNvSpPr>
          <p:nvPr>
            <p:ph idx="1"/>
          </p:nvPr>
        </p:nvSpPr>
        <p:spPr/>
        <p:txBody>
          <a:bodyPr/>
          <a:lstStyle/>
          <a:p>
            <a:r>
              <a:rPr lang="en-US" dirty="0"/>
              <a:t>Maximize the difference between food gain and food search</a:t>
            </a:r>
          </a:p>
          <a:p>
            <a:pPr lvl="1"/>
            <a:r>
              <a:rPr lang="en-US" dirty="0"/>
              <a:t>Food is usually spatially organized</a:t>
            </a:r>
          </a:p>
        </p:txBody>
      </p:sp>
      <p:pic>
        <p:nvPicPr>
          <p:cNvPr id="9" name="Picture 8"/>
          <p:cNvPicPr>
            <a:picLocks noChangeAspect="1"/>
          </p:cNvPicPr>
          <p:nvPr/>
        </p:nvPicPr>
        <p:blipFill>
          <a:blip r:embed="rId2"/>
          <a:stretch>
            <a:fillRect/>
          </a:stretch>
        </p:blipFill>
        <p:spPr>
          <a:xfrm>
            <a:off x="1227196" y="2886526"/>
            <a:ext cx="8935501" cy="3178440"/>
          </a:xfrm>
          <a:prstGeom prst="rect">
            <a:avLst/>
          </a:prstGeom>
        </p:spPr>
      </p:pic>
    </p:spTree>
    <p:extLst>
      <p:ext uri="{BB962C8B-B14F-4D97-AF65-F5344CB8AC3E}">
        <p14:creationId xmlns:p14="http://schemas.microsoft.com/office/powerpoint/2010/main" val="19434152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latin typeface="DIN Alternate Bold"/>
              </a:rPr>
              <a:t>The problem must be transformed in a path in classical Ant Colony problem</a:t>
            </a:r>
          </a:p>
        </p:txBody>
      </p:sp>
      <p:pic>
        <p:nvPicPr>
          <p:cNvPr id="4" name="Content Placeholder 3"/>
          <p:cNvPicPr>
            <a:picLocks noGrp="1" noChangeAspect="1"/>
          </p:cNvPicPr>
          <p:nvPr>
            <p:ph idx="1"/>
          </p:nvPr>
        </p:nvPicPr>
        <p:blipFill>
          <a:blip r:embed="rId2"/>
          <a:stretch>
            <a:fillRect/>
          </a:stretch>
        </p:blipFill>
        <p:spPr>
          <a:xfrm>
            <a:off x="695849" y="2462568"/>
            <a:ext cx="5400151" cy="2692440"/>
          </a:xfrm>
          <a:prstGeom prst="rect">
            <a:avLst/>
          </a:prstGeom>
        </p:spPr>
      </p:pic>
      <p:pic>
        <p:nvPicPr>
          <p:cNvPr id="5" name="Picture 4"/>
          <p:cNvPicPr>
            <a:picLocks noChangeAspect="1"/>
          </p:cNvPicPr>
          <p:nvPr/>
        </p:nvPicPr>
        <p:blipFill>
          <a:blip r:embed="rId3"/>
          <a:stretch>
            <a:fillRect/>
          </a:stretch>
        </p:blipFill>
        <p:spPr>
          <a:xfrm>
            <a:off x="6595176" y="2710428"/>
            <a:ext cx="4584301" cy="2196720"/>
          </a:xfrm>
          <a:prstGeom prst="rect">
            <a:avLst/>
          </a:prstGeom>
        </p:spPr>
      </p:pic>
      <p:pic>
        <p:nvPicPr>
          <p:cNvPr id="6" name="Picture 5"/>
          <p:cNvPicPr>
            <a:picLocks noChangeAspect="1"/>
          </p:cNvPicPr>
          <p:nvPr/>
        </p:nvPicPr>
        <p:blipFill>
          <a:blip r:embed="rId4"/>
          <a:stretch>
            <a:fillRect/>
          </a:stretch>
        </p:blipFill>
        <p:spPr>
          <a:xfrm>
            <a:off x="838200" y="5155008"/>
            <a:ext cx="8896651" cy="1098360"/>
          </a:xfrm>
          <a:prstGeom prst="rect">
            <a:avLst/>
          </a:prstGeom>
        </p:spPr>
      </p:pic>
      <p:sp>
        <p:nvSpPr>
          <p:cNvPr id="7" name="TextBox 6"/>
          <p:cNvSpPr txBox="1"/>
          <p:nvPr/>
        </p:nvSpPr>
        <p:spPr>
          <a:xfrm>
            <a:off x="7716253" y="1938548"/>
            <a:ext cx="4090992" cy="646331"/>
          </a:xfrm>
          <a:prstGeom prst="rect">
            <a:avLst/>
          </a:prstGeom>
          <a:noFill/>
        </p:spPr>
        <p:txBody>
          <a:bodyPr wrap="none" rtlCol="0">
            <a:spAutoFit/>
          </a:bodyPr>
          <a:lstStyle/>
          <a:p>
            <a:r>
              <a:rPr lang="en-US" dirty="0"/>
              <a:t>Pheromone matrix history</a:t>
            </a:r>
          </a:p>
          <a:p>
            <a:r>
              <a:rPr lang="en-US" dirty="0"/>
              <a:t>(codifies for the memory of past learning)</a:t>
            </a:r>
          </a:p>
        </p:txBody>
      </p:sp>
    </p:spTree>
    <p:extLst>
      <p:ext uri="{BB962C8B-B14F-4D97-AF65-F5344CB8AC3E}">
        <p14:creationId xmlns:p14="http://schemas.microsoft.com/office/powerpoint/2010/main" val="2734769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95176" y="2710428"/>
            <a:ext cx="4584301" cy="2196720"/>
          </a:xfrm>
          <a:prstGeom prst="rect">
            <a:avLst/>
          </a:prstGeom>
        </p:spPr>
      </p:pic>
      <p:sp>
        <p:nvSpPr>
          <p:cNvPr id="7" name="TextBox 6"/>
          <p:cNvSpPr txBox="1"/>
          <p:nvPr/>
        </p:nvSpPr>
        <p:spPr>
          <a:xfrm>
            <a:off x="7716253" y="1938548"/>
            <a:ext cx="4090992" cy="646331"/>
          </a:xfrm>
          <a:prstGeom prst="rect">
            <a:avLst/>
          </a:prstGeom>
          <a:noFill/>
        </p:spPr>
        <p:txBody>
          <a:bodyPr wrap="none" rtlCol="0">
            <a:spAutoFit/>
          </a:bodyPr>
          <a:lstStyle/>
          <a:p>
            <a:r>
              <a:rPr lang="en-US" dirty="0"/>
              <a:t>Pheromone matrix history</a:t>
            </a:r>
          </a:p>
          <a:p>
            <a:r>
              <a:rPr lang="en-US" dirty="0"/>
              <a:t>(codifies for the memory of past learning)</a:t>
            </a:r>
          </a:p>
        </p:txBody>
      </p:sp>
      <p:pic>
        <p:nvPicPr>
          <p:cNvPr id="8" name="Content Placeholder 7"/>
          <p:cNvPicPr>
            <a:picLocks noGrp="1" noChangeAspect="1"/>
          </p:cNvPicPr>
          <p:nvPr>
            <p:ph idx="1"/>
          </p:nvPr>
        </p:nvPicPr>
        <p:blipFill>
          <a:blip r:embed="rId3"/>
          <a:stretch>
            <a:fillRect/>
          </a:stretch>
        </p:blipFill>
        <p:spPr>
          <a:xfrm>
            <a:off x="352868" y="2953847"/>
            <a:ext cx="6414583" cy="1265226"/>
          </a:xfrm>
          <a:prstGeom prst="rect">
            <a:avLst/>
          </a:prstGeom>
        </p:spPr>
      </p:pic>
      <p:sp>
        <p:nvSpPr>
          <p:cNvPr id="10" name="Title 1"/>
          <p:cNvSpPr>
            <a:spLocks noGrp="1"/>
          </p:cNvSpPr>
          <p:nvPr>
            <p:ph type="title"/>
          </p:nvPr>
        </p:nvSpPr>
        <p:spPr/>
        <p:txBody>
          <a:bodyPr/>
          <a:lstStyle/>
          <a:p>
            <a:r>
              <a:rPr lang="en-US" b="1" dirty="0">
                <a:solidFill>
                  <a:srgbClr val="7030A0"/>
                </a:solidFill>
                <a:latin typeface="DIN Alternate Bold"/>
              </a:rPr>
              <a:t>The problem must be transformed in a path in classical Ant Colony problem</a:t>
            </a:r>
          </a:p>
        </p:txBody>
      </p:sp>
    </p:spTree>
    <p:extLst>
      <p:ext uri="{BB962C8B-B14F-4D97-AF65-F5344CB8AC3E}">
        <p14:creationId xmlns:p14="http://schemas.microsoft.com/office/powerpoint/2010/main" val="108393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Constructing </a:t>
            </a:r>
            <a:r>
              <a:rPr lang="en-US" dirty="0" err="1"/>
              <a:t>protosolutions</a:t>
            </a:r>
            <a:r>
              <a:rPr lang="en-US" dirty="0"/>
              <a:t>. At each step, which path the ant should take? In probability, take a path such:</a:t>
            </a:r>
          </a:p>
          <a:p>
            <a:endParaRPr lang="en-US" dirty="0"/>
          </a:p>
          <a:p>
            <a:endParaRPr lang="en-US" dirty="0"/>
          </a:p>
          <a:p>
            <a:endParaRPr lang="en-US" dirty="0"/>
          </a:p>
          <a:p>
            <a:r>
              <a:rPr lang="en-US" dirty="0"/>
              <a:t>Update the trail given the answers</a:t>
            </a:r>
          </a:p>
        </p:txBody>
      </p:sp>
      <p:pic>
        <p:nvPicPr>
          <p:cNvPr id="4" name="Picture 3"/>
          <p:cNvPicPr>
            <a:picLocks noChangeAspect="1"/>
          </p:cNvPicPr>
          <p:nvPr/>
        </p:nvPicPr>
        <p:blipFill>
          <a:blip r:embed="rId2"/>
          <a:stretch>
            <a:fillRect/>
          </a:stretch>
        </p:blipFill>
        <p:spPr>
          <a:xfrm>
            <a:off x="1185158" y="2906529"/>
            <a:ext cx="1864800" cy="884520"/>
          </a:xfrm>
          <a:prstGeom prst="rect">
            <a:avLst/>
          </a:prstGeom>
        </p:spPr>
      </p:pic>
      <p:pic>
        <p:nvPicPr>
          <p:cNvPr id="6" name="Picture 5"/>
          <p:cNvPicPr>
            <a:picLocks noChangeAspect="1"/>
          </p:cNvPicPr>
          <p:nvPr/>
        </p:nvPicPr>
        <p:blipFill>
          <a:blip r:embed="rId3"/>
          <a:stretch>
            <a:fillRect/>
          </a:stretch>
        </p:blipFill>
        <p:spPr>
          <a:xfrm>
            <a:off x="4223241" y="3200400"/>
            <a:ext cx="6216001" cy="359640"/>
          </a:xfrm>
          <a:prstGeom prst="rect">
            <a:avLst/>
          </a:prstGeom>
        </p:spPr>
      </p:pic>
      <p:sp>
        <p:nvSpPr>
          <p:cNvPr id="10" name="Title 1"/>
          <p:cNvSpPr>
            <a:spLocks noGrp="1"/>
          </p:cNvSpPr>
          <p:nvPr>
            <p:ph type="title"/>
          </p:nvPr>
        </p:nvSpPr>
        <p:spPr/>
        <p:txBody>
          <a:bodyPr/>
          <a:lstStyle/>
          <a:p>
            <a:r>
              <a:rPr lang="en-US" b="1" dirty="0">
                <a:solidFill>
                  <a:srgbClr val="7030A0"/>
                </a:solidFill>
                <a:latin typeface="DIN Alternate Bold"/>
              </a:rPr>
              <a:t>The problem must be transformed in a path in classical Ant Colony problem</a:t>
            </a:r>
          </a:p>
        </p:txBody>
      </p:sp>
      <p:pic>
        <p:nvPicPr>
          <p:cNvPr id="11" name="Picture 10"/>
          <p:cNvPicPr>
            <a:picLocks noChangeAspect="1"/>
          </p:cNvPicPr>
          <p:nvPr/>
        </p:nvPicPr>
        <p:blipFill>
          <a:blip r:embed="rId4"/>
          <a:stretch>
            <a:fillRect/>
          </a:stretch>
        </p:blipFill>
        <p:spPr>
          <a:xfrm>
            <a:off x="1071778" y="4953015"/>
            <a:ext cx="3535350" cy="495720"/>
          </a:xfrm>
          <a:prstGeom prst="rect">
            <a:avLst/>
          </a:prstGeom>
        </p:spPr>
      </p:pic>
      <p:pic>
        <p:nvPicPr>
          <p:cNvPr id="12" name="Picture 11"/>
          <p:cNvPicPr>
            <a:picLocks noChangeAspect="1"/>
          </p:cNvPicPr>
          <p:nvPr/>
        </p:nvPicPr>
        <p:blipFill>
          <a:blip r:embed="rId5"/>
          <a:stretch>
            <a:fillRect/>
          </a:stretch>
        </p:blipFill>
        <p:spPr>
          <a:xfrm>
            <a:off x="5446909" y="4743576"/>
            <a:ext cx="4506601" cy="1798200"/>
          </a:xfrm>
          <a:prstGeom prst="rect">
            <a:avLst/>
          </a:prstGeom>
        </p:spPr>
      </p:pic>
    </p:spTree>
    <p:extLst>
      <p:ext uri="{BB962C8B-B14F-4D97-AF65-F5344CB8AC3E}">
        <p14:creationId xmlns:p14="http://schemas.microsoft.com/office/powerpoint/2010/main" val="227922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Feature</a:t>
            </a:r>
            <a:r>
              <a:rPr lang="es-ES" dirty="0"/>
              <a:t> </a:t>
            </a:r>
            <a:r>
              <a:rPr lang="es-ES" dirty="0" err="1"/>
              <a:t>Selection</a:t>
            </a:r>
            <a:endParaRPr lang="es-ES" dirty="0"/>
          </a:p>
        </p:txBody>
      </p:sp>
      <p:sp>
        <p:nvSpPr>
          <p:cNvPr id="3" name="Marcador de contenido 2"/>
          <p:cNvSpPr>
            <a:spLocks noGrp="1"/>
          </p:cNvSpPr>
          <p:nvPr>
            <p:ph idx="1"/>
          </p:nvPr>
        </p:nvSpPr>
        <p:spPr>
          <a:xfrm>
            <a:off x="584461" y="1442300"/>
            <a:ext cx="11246177" cy="5165889"/>
          </a:xfrm>
        </p:spPr>
        <p:txBody>
          <a:bodyPr>
            <a:normAutofit/>
          </a:bodyPr>
          <a:lstStyle/>
          <a:p>
            <a:r>
              <a:rPr lang="es-ES" dirty="0" err="1"/>
              <a:t>Selection</a:t>
            </a:r>
            <a:r>
              <a:rPr lang="es-ES" dirty="0"/>
              <a:t> </a:t>
            </a:r>
            <a:r>
              <a:rPr lang="es-ES" dirty="0" err="1"/>
              <a:t>strategies</a:t>
            </a:r>
            <a:endParaRPr lang="es-ES" dirty="0"/>
          </a:p>
          <a:p>
            <a:r>
              <a:rPr lang="en-US" dirty="0"/>
              <a:t>Hybrid model -&gt; combines filter and wrapper features. It incorporates the statistical criteria, as the filter model does, to select several candidate features subsets with a given cardinality. Second, it chooses the subset with the highest classification accuracy. </a:t>
            </a:r>
            <a:r>
              <a:rPr lang="es-ES" dirty="0"/>
              <a:t>A </a:t>
            </a:r>
            <a:r>
              <a:rPr lang="es-ES" dirty="0" err="1"/>
              <a:t>typical</a:t>
            </a:r>
            <a:r>
              <a:rPr lang="es-ES" dirty="0"/>
              <a:t> </a:t>
            </a:r>
            <a:r>
              <a:rPr lang="es-ES" dirty="0" err="1"/>
              <a:t>hybrid</a:t>
            </a:r>
            <a:r>
              <a:rPr lang="es-ES" dirty="0"/>
              <a:t> </a:t>
            </a:r>
            <a:r>
              <a:rPr lang="en-US" dirty="0"/>
              <a:t>process goes through the following steps: (1) it utilizes filtering criteria to select different candidate subsets. Then, (2) it evaluates the quality of model of each candidate subsets. Finally, (3) the subset with the highest model quality is selected. Compared to the wrapper model, the hybrid model is much more efficient</a:t>
            </a:r>
          </a:p>
          <a:p>
            <a:pPr lvl="1"/>
            <a:r>
              <a:rPr lang="en-US" dirty="0"/>
              <a:t>Embedded model -&gt; performs feature selection in the learning time.</a:t>
            </a:r>
          </a:p>
        </p:txBody>
      </p:sp>
    </p:spTree>
    <p:extLst>
      <p:ext uri="{BB962C8B-B14F-4D97-AF65-F5344CB8AC3E}">
        <p14:creationId xmlns:p14="http://schemas.microsoft.com/office/powerpoint/2010/main" val="306531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DCDA82D05A17C4A9E74EDFE2DFA803B" ma:contentTypeVersion="12" ma:contentTypeDescription="Create a new document." ma:contentTypeScope="" ma:versionID="e09a59fbf9e1120ac389824dfbb12160">
  <xsd:schema xmlns:xsd="http://www.w3.org/2001/XMLSchema" xmlns:xs="http://www.w3.org/2001/XMLSchema" xmlns:p="http://schemas.microsoft.com/office/2006/metadata/properties" xmlns:ns3="c5c66c44-0d30-40ea-afbe-9717125ff323" xmlns:ns4="777af067-f2a6-4f58-996d-9e1befcfd23b" targetNamespace="http://schemas.microsoft.com/office/2006/metadata/properties" ma:root="true" ma:fieldsID="ef19d619f9ee30df02cb0c7ebc5ad53e" ns3:_="" ns4:_="">
    <xsd:import namespace="c5c66c44-0d30-40ea-afbe-9717125ff323"/>
    <xsd:import namespace="777af067-f2a6-4f58-996d-9e1befcfd23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c66c44-0d30-40ea-afbe-9717125ff3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7af067-f2a6-4f58-996d-9e1befcfd23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CD554E-1676-4A86-9F20-BA33FC1C3436}">
  <ds:schemaRefs>
    <ds:schemaRef ds:uri="http://schemas.microsoft.com/sharepoint/v3/contenttype/forms"/>
  </ds:schemaRefs>
</ds:datastoreItem>
</file>

<file path=customXml/itemProps2.xml><?xml version="1.0" encoding="utf-8"?>
<ds:datastoreItem xmlns:ds="http://schemas.openxmlformats.org/officeDocument/2006/customXml" ds:itemID="{33EDB0D9-8FA0-43AA-BD52-80223E9D8D54}">
  <ds:schemaRefs>
    <ds:schemaRef ds:uri="http://schemas.microsoft.com/office/infopath/2007/PartnerControls"/>
    <ds:schemaRef ds:uri="c5c66c44-0d30-40ea-afbe-9717125ff323"/>
    <ds:schemaRef ds:uri="http://purl.org/dc/dcmitype/"/>
    <ds:schemaRef ds:uri="http://schemas.microsoft.com/office/2006/documentManagement/types"/>
    <ds:schemaRef ds:uri="http://purl.org/dc/terms/"/>
    <ds:schemaRef ds:uri="http://schemas.openxmlformats.org/package/2006/metadata/core-properties"/>
    <ds:schemaRef ds:uri="777af067-f2a6-4f58-996d-9e1befcfd23b"/>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2C376794-71BA-4966-B12E-27B1C6CC08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c66c44-0d30-40ea-afbe-9717125ff323"/>
    <ds:schemaRef ds:uri="777af067-f2a6-4f58-996d-9e1befcfd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1371</TotalTime>
  <Words>2698</Words>
  <Application>Microsoft Office PowerPoint</Application>
  <PresentationFormat>Panorámica</PresentationFormat>
  <Paragraphs>430</Paragraphs>
  <Slides>84</Slides>
  <Notes>11</Notes>
  <HiddenSlides>0</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1</vt:i4>
      </vt:variant>
      <vt:variant>
        <vt:lpstr>Títulos de diapositiva</vt:lpstr>
      </vt:variant>
      <vt:variant>
        <vt:i4>84</vt:i4>
      </vt:variant>
    </vt:vector>
  </HeadingPairs>
  <TitlesOfParts>
    <vt:vector size="96" baseType="lpstr">
      <vt:lpstr>Adobe Arabic</vt:lpstr>
      <vt:lpstr>Arial</vt:lpstr>
      <vt:lpstr>Calibri</vt:lpstr>
      <vt:lpstr>Calibri Light</vt:lpstr>
      <vt:lpstr>Cambria Math</vt:lpstr>
      <vt:lpstr>DIN Alternate Bold</vt:lpstr>
      <vt:lpstr>GydnvxCMR10</vt:lpstr>
      <vt:lpstr>PgtvwxCMMI10</vt:lpstr>
      <vt:lpstr>Symbol</vt:lpstr>
      <vt:lpstr>Times New Roman</vt:lpstr>
      <vt:lpstr>Office Theme</vt:lpstr>
      <vt:lpstr>Equation</vt:lpstr>
      <vt:lpstr>Selection of non-linear features</vt:lpstr>
      <vt:lpstr>OUR NEW-OLD PROBLEM</vt:lpstr>
      <vt:lpstr>OUR NEW-OLD PROBLEM</vt:lpstr>
      <vt:lpstr>Curse of dimensionality</vt:lpstr>
      <vt:lpstr>Feature Selection vs feature Extraction</vt:lpstr>
      <vt:lpstr>Feature Selection vs feature Extraction</vt:lpstr>
      <vt:lpstr>Feature Selection</vt:lpstr>
      <vt:lpstr>Feature Selection</vt:lpstr>
      <vt:lpstr>Feature Selection</vt:lpstr>
      <vt:lpstr>Feature Selection</vt:lpstr>
      <vt:lpstr>FOR A COMPLEX PROBLEM</vt:lpstr>
      <vt:lpstr>Our classical problem of optimization</vt:lpstr>
      <vt:lpstr>BE A GOOD BIOINFORMATICIAN</vt:lpstr>
      <vt:lpstr>BE A GOOD BIOINFORMATICIAN</vt:lpstr>
      <vt:lpstr>NATURAL COMPUTING</vt:lpstr>
      <vt:lpstr>NATURAL SOLUTIONS</vt:lpstr>
      <vt:lpstr>NATURE AS A WAY TO OPTIMIZE</vt:lpstr>
      <vt:lpstr>NATURE AS A WAY TO OPTIMIZE</vt:lpstr>
      <vt:lpstr>NATURE AS A WAY TO OPTIMIZE</vt:lpstr>
      <vt:lpstr>SOCIAL COMPUTING</vt:lpstr>
      <vt:lpstr>NATURAL COMPUTING IN PRACTICE</vt:lpstr>
      <vt:lpstr>Presentación de PowerPoint</vt:lpstr>
      <vt:lpstr>Evolutionary algorithms</vt:lpstr>
      <vt:lpstr>EVOLUTIONARY ALGORITHMS</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CLASSICAL GENETIC ALGORITHM</vt:lpstr>
      <vt:lpstr>GENETIC ALGORITHM</vt:lpstr>
      <vt:lpstr>GENETIC ALGORITHM</vt:lpstr>
      <vt:lpstr>GENETIC ALGORITHM</vt:lpstr>
      <vt:lpstr>Presentación de PowerPoint</vt:lpstr>
      <vt:lpstr>GENETIC ALGORITHM</vt:lpstr>
      <vt:lpstr>Evolution Strategies ((m,l)-ES)</vt:lpstr>
      <vt:lpstr>Evolution Strategies ((m,l)-ES)</vt:lpstr>
      <vt:lpstr>Presentación de PowerPoint</vt:lpstr>
      <vt:lpstr>Presentación de PowerPoint</vt:lpstr>
      <vt:lpstr>Presentación de PowerPoint</vt:lpstr>
      <vt:lpstr>Presentación de PowerPoint</vt:lpstr>
      <vt:lpstr>Presentación de PowerPoint</vt:lpstr>
      <vt:lpstr>A real case problem</vt:lpstr>
      <vt:lpstr>A real case problem</vt:lpstr>
      <vt:lpstr>Presentación de PowerPoint</vt:lpstr>
      <vt:lpstr>Presentación de PowerPoint</vt:lpstr>
      <vt:lpstr>A real case problem</vt:lpstr>
      <vt:lpstr>Structure of the data</vt:lpstr>
      <vt:lpstr>The data</vt:lpstr>
      <vt:lpstr>What we need?</vt:lpstr>
      <vt:lpstr>How to ascertain ASMs?</vt:lpstr>
      <vt:lpstr>The Genetic Algorithm</vt:lpstr>
      <vt:lpstr>Social computing: particle swarms</vt:lpstr>
      <vt:lpstr>How does it work?</vt:lpstr>
      <vt:lpstr>How does it work?</vt:lpstr>
      <vt:lpstr>How does it work?</vt:lpstr>
      <vt:lpstr>How does it work?</vt:lpstr>
      <vt:lpstr>How does it work?</vt:lpstr>
      <vt:lpstr>Fine tuning</vt:lpstr>
      <vt:lpstr>Fine tuning</vt:lpstr>
      <vt:lpstr>Fine tuning</vt:lpstr>
      <vt:lpstr>Fine tuning</vt:lpstr>
      <vt:lpstr>Fine tuning</vt:lpstr>
      <vt:lpstr>Fine tuning</vt:lpstr>
      <vt:lpstr>Implement the swarm algorithm</vt:lpstr>
      <vt:lpstr>Ant colony</vt:lpstr>
      <vt:lpstr>Food foraging</vt:lpstr>
      <vt:lpstr>Food foraging</vt:lpstr>
      <vt:lpstr>The problem must be transformed in a path in classical Ant Colony problem</vt:lpstr>
      <vt:lpstr>The problem must be transformed in a path in classical Ant Colony problem</vt:lpstr>
      <vt:lpstr>The problem must be transformed in a path in classical Ant Colony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extraction</dc:title>
  <dc:creator>OSCAR LAO GRUESO</dc:creator>
  <cp:lastModifiedBy>OSCAR LAO GRUESO</cp:lastModifiedBy>
  <cp:revision>41</cp:revision>
  <dcterms:created xsi:type="dcterms:W3CDTF">2019-10-21T07:11:10Z</dcterms:created>
  <dcterms:modified xsi:type="dcterms:W3CDTF">2024-10-08T07:25:16Z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0x010100DDCDA82D05A17C4A9E74EDFE2DFA803B</vt:lpwstr>
  </property>
</Properties>
</file>